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48" r:id="rId2"/>
    <p:sldId id="412" r:id="rId3"/>
    <p:sldId id="401" r:id="rId4"/>
    <p:sldId id="430" r:id="rId5"/>
    <p:sldId id="402" r:id="rId6"/>
    <p:sldId id="403" r:id="rId7"/>
    <p:sldId id="404" r:id="rId8"/>
    <p:sldId id="431" r:id="rId9"/>
    <p:sldId id="405" r:id="rId10"/>
    <p:sldId id="406" r:id="rId11"/>
    <p:sldId id="407" r:id="rId12"/>
    <p:sldId id="432" r:id="rId13"/>
    <p:sldId id="340" r:id="rId14"/>
    <p:sldId id="351" r:id="rId15"/>
    <p:sldId id="350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410" r:id="rId24"/>
    <p:sldId id="413" r:id="rId25"/>
    <p:sldId id="414" r:id="rId26"/>
    <p:sldId id="415" r:id="rId27"/>
    <p:sldId id="416" r:id="rId28"/>
    <p:sldId id="434" r:id="rId29"/>
    <p:sldId id="417" r:id="rId30"/>
    <p:sldId id="418" r:id="rId31"/>
    <p:sldId id="433" r:id="rId32"/>
    <p:sldId id="419" r:id="rId33"/>
    <p:sldId id="428" r:id="rId34"/>
    <p:sldId id="429" r:id="rId35"/>
    <p:sldId id="420" r:id="rId36"/>
    <p:sldId id="421" r:id="rId37"/>
    <p:sldId id="422" r:id="rId38"/>
    <p:sldId id="423" r:id="rId39"/>
    <p:sldId id="427" r:id="rId40"/>
    <p:sldId id="411" r:id="rId41"/>
    <p:sldId id="425" r:id="rId42"/>
    <p:sldId id="408" r:id="rId43"/>
  </p:sldIdLst>
  <p:sldSz cx="9144000" cy="5143500" type="screen16x9"/>
  <p:notesSz cx="6810375" cy="9942513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B716F6-4590-4BD3-A7D7-D7FA1F5881D7}">
          <p14:sldIdLst>
            <p14:sldId id="348"/>
            <p14:sldId id="412"/>
            <p14:sldId id="401"/>
            <p14:sldId id="430"/>
            <p14:sldId id="402"/>
            <p14:sldId id="403"/>
            <p14:sldId id="404"/>
            <p14:sldId id="431"/>
            <p14:sldId id="405"/>
            <p14:sldId id="406"/>
            <p14:sldId id="407"/>
            <p14:sldId id="432"/>
          </p14:sldIdLst>
        </p14:section>
        <p14:section name="VIIA team" id="{A658D76D-3BC7-4BDD-8496-99C2C4690A40}">
          <p14:sldIdLst>
            <p14:sldId id="340"/>
            <p14:sldId id="351"/>
            <p14:sldId id="350"/>
            <p14:sldId id="352"/>
            <p14:sldId id="353"/>
            <p14:sldId id="354"/>
            <p14:sldId id="355"/>
            <p14:sldId id="356"/>
            <p14:sldId id="357"/>
            <p14:sldId id="358"/>
            <p14:sldId id="410"/>
          </p14:sldIdLst>
        </p14:section>
        <p14:section name="Flexbase" id="{4DDA5C56-C9ED-48F8-A406-F72D9735BA10}">
          <p14:sldIdLst>
            <p14:sldId id="413"/>
            <p14:sldId id="414"/>
            <p14:sldId id="415"/>
            <p14:sldId id="416"/>
            <p14:sldId id="434"/>
            <p14:sldId id="417"/>
            <p14:sldId id="418"/>
            <p14:sldId id="433"/>
            <p14:sldId id="419"/>
            <p14:sldId id="428"/>
            <p14:sldId id="429"/>
            <p14:sldId id="420"/>
            <p14:sldId id="421"/>
            <p14:sldId id="422"/>
          </p14:sldIdLst>
        </p14:section>
        <p14:section name="Strengthening" id="{78FB9D36-69A7-4096-89F6-08CC53AE9A5F}">
          <p14:sldIdLst>
            <p14:sldId id="423"/>
            <p14:sldId id="427"/>
          </p14:sldIdLst>
        </p14:section>
        <p14:section name="Reporting" id="{1A0D5850-6F43-4B78-B9E3-CF0886D82728}">
          <p14:sldIdLst>
            <p14:sldId id="411"/>
            <p14:sldId id="425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03">
          <p15:clr>
            <a:srgbClr val="A4A3A4"/>
          </p15:clr>
        </p15:guide>
        <p15:guide id="2" orient="horz" pos="1755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orient="horz" pos="3114">
          <p15:clr>
            <a:srgbClr val="A4A3A4"/>
          </p15:clr>
        </p15:guide>
        <p15:guide id="5" orient="horz" pos="2412">
          <p15:clr>
            <a:srgbClr val="A4A3A4"/>
          </p15:clr>
        </p15:guide>
        <p15:guide id="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 Erkens - Janssen" initials="KE-J" lastIdx="11" clrIdx="0"/>
  <p:cmAuthor id="1" name="Jane Smith" initials="JS" lastIdx="1" clrIdx="1"/>
  <p:cmAuthor id="2" name="Vaibhav Raghavan" initials="VR" lastIdx="8" clrIdx="2">
    <p:extLst>
      <p:ext uri="{19B8F6BF-5375-455C-9EA6-DF929625EA0E}">
        <p15:presenceInfo xmlns:p15="http://schemas.microsoft.com/office/powerpoint/2012/main" userId="S::vaibhav.raghavan@rhdhv.com::b3b4b116-3e92-4744-a608-a72ee6c2c1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E"/>
    <a:srgbClr val="A5C100"/>
    <a:srgbClr val="F39600"/>
    <a:srgbClr val="811066"/>
    <a:srgbClr val="0086A8"/>
    <a:srgbClr val="FF0066"/>
    <a:srgbClr val="C7D300"/>
    <a:srgbClr val="4BACC6"/>
    <a:srgbClr val="72971B"/>
    <a:srgbClr val="D5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 autoAdjust="0"/>
    <p:restoredTop sz="90610" autoAdjust="0"/>
  </p:normalViewPr>
  <p:slideViewPr>
    <p:cSldViewPr>
      <p:cViewPr varScale="1">
        <p:scale>
          <a:sx n="117" d="100"/>
          <a:sy n="117" d="100"/>
        </p:scale>
        <p:origin x="108" y="516"/>
      </p:cViewPr>
      <p:guideLst>
        <p:guide orient="horz" pos="803"/>
        <p:guide orient="horz" pos="1755"/>
        <p:guide orient="horz" pos="2174"/>
        <p:guide orient="horz" pos="3114"/>
        <p:guide orient="horz" pos="2412"/>
        <p:guide/>
        <p:guide orient="horz"/>
        <p:guide orient="horz" pos="3239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AE5A0-2491-4300-A557-DD21D6740A73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B07DF-3B69-476F-BDCD-4E72CDF1BFDA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22E49E75-18F9-4FFD-9EF7-08C481B1DFF1}" type="parTrans" cxnId="{E42F3DAE-65D7-4889-BE25-19FC1976A3F2}">
      <dgm:prSet/>
      <dgm:spPr/>
      <dgm:t>
        <a:bodyPr/>
        <a:lstStyle/>
        <a:p>
          <a:endParaRPr lang="en-US"/>
        </a:p>
      </dgm:t>
    </dgm:pt>
    <dgm:pt modelId="{2D11A03D-DBA8-40CA-8998-D90F72E76DE2}" type="sibTrans" cxnId="{E42F3DAE-65D7-4889-BE25-19FC1976A3F2}">
      <dgm:prSet/>
      <dgm:spPr/>
      <dgm:t>
        <a:bodyPr/>
        <a:lstStyle/>
        <a:p>
          <a:endParaRPr lang="en-US"/>
        </a:p>
      </dgm:t>
    </dgm:pt>
    <dgm:pt modelId="{88160828-7836-4F66-9A63-B79BACB8E827}">
      <dgm:prSet phldrT="[Text]"/>
      <dgm:spPr/>
      <dgm:t>
        <a:bodyPr/>
        <a:lstStyle/>
        <a:p>
          <a:r>
            <a:rPr lang="en-US"/>
            <a:t>  </a:t>
          </a:r>
        </a:p>
      </dgm:t>
    </dgm:pt>
    <dgm:pt modelId="{C6FA5FA5-A3FD-4B46-B46E-0ABE5953AF6E}" type="parTrans" cxnId="{7AEE4C43-C8C3-4262-9D70-7C10ACE81D96}">
      <dgm:prSet/>
      <dgm:spPr/>
      <dgm:t>
        <a:bodyPr/>
        <a:lstStyle/>
        <a:p>
          <a:endParaRPr lang="en-US"/>
        </a:p>
      </dgm:t>
    </dgm:pt>
    <dgm:pt modelId="{E6871B52-AF47-47D5-8F2D-5699ABF638C7}" type="sibTrans" cxnId="{7AEE4C43-C8C3-4262-9D70-7C10ACE81D96}">
      <dgm:prSet/>
      <dgm:spPr/>
      <dgm:t>
        <a:bodyPr/>
        <a:lstStyle/>
        <a:p>
          <a:endParaRPr lang="en-US"/>
        </a:p>
      </dgm:t>
    </dgm:pt>
    <dgm:pt modelId="{A982E288-B6FB-49E7-92EA-5A6485E863FC}" type="pres">
      <dgm:prSet presAssocID="{6E2AE5A0-2491-4300-A557-DD21D6740A73}" presName="cycle" presStyleCnt="0">
        <dgm:presLayoutVars>
          <dgm:dir/>
          <dgm:resizeHandles val="exact"/>
        </dgm:presLayoutVars>
      </dgm:prSet>
      <dgm:spPr/>
    </dgm:pt>
    <dgm:pt modelId="{E0E07924-5260-4F50-B875-AC794E19C7A5}" type="pres">
      <dgm:prSet presAssocID="{0E1B07DF-3B69-476F-BDCD-4E72CDF1BFDA}" presName="dummy" presStyleCnt="0"/>
      <dgm:spPr/>
    </dgm:pt>
    <dgm:pt modelId="{C84976BC-BB4D-4714-89A7-9A84422E2626}" type="pres">
      <dgm:prSet presAssocID="{0E1B07DF-3B69-476F-BDCD-4E72CDF1BFDA}" presName="node" presStyleLbl="revTx" presStyleIdx="0" presStyleCnt="2">
        <dgm:presLayoutVars>
          <dgm:bulletEnabled val="1"/>
        </dgm:presLayoutVars>
      </dgm:prSet>
      <dgm:spPr/>
    </dgm:pt>
    <dgm:pt modelId="{88BC09A7-0BE0-431A-9172-D5C23A86D3F2}" type="pres">
      <dgm:prSet presAssocID="{2D11A03D-DBA8-40CA-8998-D90F72E76DE2}" presName="sibTrans" presStyleLbl="node1" presStyleIdx="0" presStyleCnt="2"/>
      <dgm:spPr/>
    </dgm:pt>
    <dgm:pt modelId="{CF73557F-E319-40F1-95EB-F343085EC7B6}" type="pres">
      <dgm:prSet presAssocID="{88160828-7836-4F66-9A63-B79BACB8E827}" presName="dummy" presStyleCnt="0"/>
      <dgm:spPr/>
    </dgm:pt>
    <dgm:pt modelId="{2304726D-308C-4695-9260-1757E0BFFE3F}" type="pres">
      <dgm:prSet presAssocID="{88160828-7836-4F66-9A63-B79BACB8E827}" presName="node" presStyleLbl="revTx" presStyleIdx="1" presStyleCnt="2">
        <dgm:presLayoutVars>
          <dgm:bulletEnabled val="1"/>
        </dgm:presLayoutVars>
      </dgm:prSet>
      <dgm:spPr/>
    </dgm:pt>
    <dgm:pt modelId="{5D10CFC6-D04D-4DF7-950A-958BDF6C2043}" type="pres">
      <dgm:prSet presAssocID="{E6871B52-AF47-47D5-8F2D-5699ABF638C7}" presName="sibTrans" presStyleLbl="node1" presStyleIdx="1" presStyleCnt="2"/>
      <dgm:spPr/>
    </dgm:pt>
  </dgm:ptLst>
  <dgm:cxnLst>
    <dgm:cxn modelId="{7AEE4C43-C8C3-4262-9D70-7C10ACE81D96}" srcId="{6E2AE5A0-2491-4300-A557-DD21D6740A73}" destId="{88160828-7836-4F66-9A63-B79BACB8E827}" srcOrd="1" destOrd="0" parTransId="{C6FA5FA5-A3FD-4B46-B46E-0ABE5953AF6E}" sibTransId="{E6871B52-AF47-47D5-8F2D-5699ABF638C7}"/>
    <dgm:cxn modelId="{FBB26C69-C218-474B-90DC-B637613A9C33}" type="presOf" srcId="{88160828-7836-4F66-9A63-B79BACB8E827}" destId="{2304726D-308C-4695-9260-1757E0BFFE3F}" srcOrd="0" destOrd="0" presId="urn:microsoft.com/office/officeart/2005/8/layout/cycle1"/>
    <dgm:cxn modelId="{064CF64A-D015-4EB0-B604-92F40D538C39}" type="presOf" srcId="{0E1B07DF-3B69-476F-BDCD-4E72CDF1BFDA}" destId="{C84976BC-BB4D-4714-89A7-9A84422E2626}" srcOrd="0" destOrd="0" presId="urn:microsoft.com/office/officeart/2005/8/layout/cycle1"/>
    <dgm:cxn modelId="{7116C693-D51E-4794-BE07-46CBA98A6370}" type="presOf" srcId="{E6871B52-AF47-47D5-8F2D-5699ABF638C7}" destId="{5D10CFC6-D04D-4DF7-950A-958BDF6C2043}" srcOrd="0" destOrd="0" presId="urn:microsoft.com/office/officeart/2005/8/layout/cycle1"/>
    <dgm:cxn modelId="{E42F3DAE-65D7-4889-BE25-19FC1976A3F2}" srcId="{6E2AE5A0-2491-4300-A557-DD21D6740A73}" destId="{0E1B07DF-3B69-476F-BDCD-4E72CDF1BFDA}" srcOrd="0" destOrd="0" parTransId="{22E49E75-18F9-4FFD-9EF7-08C481B1DFF1}" sibTransId="{2D11A03D-DBA8-40CA-8998-D90F72E76DE2}"/>
    <dgm:cxn modelId="{D5B573BF-854F-4CC5-B1FB-D53D275D5AF3}" type="presOf" srcId="{2D11A03D-DBA8-40CA-8998-D90F72E76DE2}" destId="{88BC09A7-0BE0-431A-9172-D5C23A86D3F2}" srcOrd="0" destOrd="0" presId="urn:microsoft.com/office/officeart/2005/8/layout/cycle1"/>
    <dgm:cxn modelId="{45DADEE8-B566-4686-9623-B32E98B8EA99}" type="presOf" srcId="{6E2AE5A0-2491-4300-A557-DD21D6740A73}" destId="{A982E288-B6FB-49E7-92EA-5A6485E863FC}" srcOrd="0" destOrd="0" presId="urn:microsoft.com/office/officeart/2005/8/layout/cycle1"/>
    <dgm:cxn modelId="{5F36AFE9-3195-4070-A686-80758E4B7D9A}" type="presParOf" srcId="{A982E288-B6FB-49E7-92EA-5A6485E863FC}" destId="{E0E07924-5260-4F50-B875-AC794E19C7A5}" srcOrd="0" destOrd="0" presId="urn:microsoft.com/office/officeart/2005/8/layout/cycle1"/>
    <dgm:cxn modelId="{28947EE6-23CC-462C-96AE-DB6BB2BED9EC}" type="presParOf" srcId="{A982E288-B6FB-49E7-92EA-5A6485E863FC}" destId="{C84976BC-BB4D-4714-89A7-9A84422E2626}" srcOrd="1" destOrd="0" presId="urn:microsoft.com/office/officeart/2005/8/layout/cycle1"/>
    <dgm:cxn modelId="{9AE395BB-495E-4A44-9FB9-821DADE3F1CA}" type="presParOf" srcId="{A982E288-B6FB-49E7-92EA-5A6485E863FC}" destId="{88BC09A7-0BE0-431A-9172-D5C23A86D3F2}" srcOrd="2" destOrd="0" presId="urn:microsoft.com/office/officeart/2005/8/layout/cycle1"/>
    <dgm:cxn modelId="{9EC2F63C-E3EB-4D25-B369-D642B126089D}" type="presParOf" srcId="{A982E288-B6FB-49E7-92EA-5A6485E863FC}" destId="{CF73557F-E319-40F1-95EB-F343085EC7B6}" srcOrd="3" destOrd="0" presId="urn:microsoft.com/office/officeart/2005/8/layout/cycle1"/>
    <dgm:cxn modelId="{ACD5157F-5C77-416B-8494-79047C12D413}" type="presParOf" srcId="{A982E288-B6FB-49E7-92EA-5A6485E863FC}" destId="{2304726D-308C-4695-9260-1757E0BFFE3F}" srcOrd="4" destOrd="0" presId="urn:microsoft.com/office/officeart/2005/8/layout/cycle1"/>
    <dgm:cxn modelId="{9F756E68-B327-483A-B1FA-62E69F28D160}" type="presParOf" srcId="{A982E288-B6FB-49E7-92EA-5A6485E863FC}" destId="{5D10CFC6-D04D-4DF7-950A-958BDF6C2043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2AE5A0-2491-4300-A557-DD21D6740A73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B07DF-3B69-476F-BDCD-4E72CDF1BFDA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22E49E75-18F9-4FFD-9EF7-08C481B1DFF1}" type="parTrans" cxnId="{E42F3DAE-65D7-4889-BE25-19FC1976A3F2}">
      <dgm:prSet/>
      <dgm:spPr/>
      <dgm:t>
        <a:bodyPr/>
        <a:lstStyle/>
        <a:p>
          <a:endParaRPr lang="en-US"/>
        </a:p>
      </dgm:t>
    </dgm:pt>
    <dgm:pt modelId="{2D11A03D-DBA8-40CA-8998-D90F72E76DE2}" type="sibTrans" cxnId="{E42F3DAE-65D7-4889-BE25-19FC1976A3F2}">
      <dgm:prSet/>
      <dgm:spPr/>
      <dgm:t>
        <a:bodyPr/>
        <a:lstStyle/>
        <a:p>
          <a:endParaRPr lang="en-US"/>
        </a:p>
      </dgm:t>
    </dgm:pt>
    <dgm:pt modelId="{88160828-7836-4F66-9A63-B79BACB8E827}">
      <dgm:prSet phldrT="[Text]"/>
      <dgm:spPr/>
      <dgm:t>
        <a:bodyPr/>
        <a:lstStyle/>
        <a:p>
          <a:r>
            <a:rPr lang="en-US"/>
            <a:t>  </a:t>
          </a:r>
        </a:p>
      </dgm:t>
    </dgm:pt>
    <dgm:pt modelId="{C6FA5FA5-A3FD-4B46-B46E-0ABE5953AF6E}" type="parTrans" cxnId="{7AEE4C43-C8C3-4262-9D70-7C10ACE81D96}">
      <dgm:prSet/>
      <dgm:spPr/>
      <dgm:t>
        <a:bodyPr/>
        <a:lstStyle/>
        <a:p>
          <a:endParaRPr lang="en-US"/>
        </a:p>
      </dgm:t>
    </dgm:pt>
    <dgm:pt modelId="{E6871B52-AF47-47D5-8F2D-5699ABF638C7}" type="sibTrans" cxnId="{7AEE4C43-C8C3-4262-9D70-7C10ACE81D96}">
      <dgm:prSet/>
      <dgm:spPr/>
      <dgm:t>
        <a:bodyPr/>
        <a:lstStyle/>
        <a:p>
          <a:endParaRPr lang="en-US"/>
        </a:p>
      </dgm:t>
    </dgm:pt>
    <dgm:pt modelId="{A982E288-B6FB-49E7-92EA-5A6485E863FC}" type="pres">
      <dgm:prSet presAssocID="{6E2AE5A0-2491-4300-A557-DD21D6740A73}" presName="cycle" presStyleCnt="0">
        <dgm:presLayoutVars>
          <dgm:dir/>
          <dgm:resizeHandles val="exact"/>
        </dgm:presLayoutVars>
      </dgm:prSet>
      <dgm:spPr/>
    </dgm:pt>
    <dgm:pt modelId="{E0E07924-5260-4F50-B875-AC794E19C7A5}" type="pres">
      <dgm:prSet presAssocID="{0E1B07DF-3B69-476F-BDCD-4E72CDF1BFDA}" presName="dummy" presStyleCnt="0"/>
      <dgm:spPr/>
    </dgm:pt>
    <dgm:pt modelId="{C84976BC-BB4D-4714-89A7-9A84422E2626}" type="pres">
      <dgm:prSet presAssocID="{0E1B07DF-3B69-476F-BDCD-4E72CDF1BFDA}" presName="node" presStyleLbl="revTx" presStyleIdx="0" presStyleCnt="2">
        <dgm:presLayoutVars>
          <dgm:bulletEnabled val="1"/>
        </dgm:presLayoutVars>
      </dgm:prSet>
      <dgm:spPr/>
    </dgm:pt>
    <dgm:pt modelId="{88BC09A7-0BE0-431A-9172-D5C23A86D3F2}" type="pres">
      <dgm:prSet presAssocID="{2D11A03D-DBA8-40CA-8998-D90F72E76DE2}" presName="sibTrans" presStyleLbl="node1" presStyleIdx="0" presStyleCnt="2" custAng="5400000"/>
      <dgm:spPr/>
    </dgm:pt>
    <dgm:pt modelId="{CF73557F-E319-40F1-95EB-F343085EC7B6}" type="pres">
      <dgm:prSet presAssocID="{88160828-7836-4F66-9A63-B79BACB8E827}" presName="dummy" presStyleCnt="0"/>
      <dgm:spPr/>
    </dgm:pt>
    <dgm:pt modelId="{2304726D-308C-4695-9260-1757E0BFFE3F}" type="pres">
      <dgm:prSet presAssocID="{88160828-7836-4F66-9A63-B79BACB8E827}" presName="node" presStyleLbl="revTx" presStyleIdx="1" presStyleCnt="2">
        <dgm:presLayoutVars>
          <dgm:bulletEnabled val="1"/>
        </dgm:presLayoutVars>
      </dgm:prSet>
      <dgm:spPr/>
    </dgm:pt>
    <dgm:pt modelId="{5D10CFC6-D04D-4DF7-950A-958BDF6C2043}" type="pres">
      <dgm:prSet presAssocID="{E6871B52-AF47-47D5-8F2D-5699ABF638C7}" presName="sibTrans" presStyleLbl="node1" presStyleIdx="1" presStyleCnt="2" custAng="5400000"/>
      <dgm:spPr/>
    </dgm:pt>
  </dgm:ptLst>
  <dgm:cxnLst>
    <dgm:cxn modelId="{7AEE4C43-C8C3-4262-9D70-7C10ACE81D96}" srcId="{6E2AE5A0-2491-4300-A557-DD21D6740A73}" destId="{88160828-7836-4F66-9A63-B79BACB8E827}" srcOrd="1" destOrd="0" parTransId="{C6FA5FA5-A3FD-4B46-B46E-0ABE5953AF6E}" sibTransId="{E6871B52-AF47-47D5-8F2D-5699ABF638C7}"/>
    <dgm:cxn modelId="{FBB26C69-C218-474B-90DC-B637613A9C33}" type="presOf" srcId="{88160828-7836-4F66-9A63-B79BACB8E827}" destId="{2304726D-308C-4695-9260-1757E0BFFE3F}" srcOrd="0" destOrd="0" presId="urn:microsoft.com/office/officeart/2005/8/layout/cycle1"/>
    <dgm:cxn modelId="{064CF64A-D015-4EB0-B604-92F40D538C39}" type="presOf" srcId="{0E1B07DF-3B69-476F-BDCD-4E72CDF1BFDA}" destId="{C84976BC-BB4D-4714-89A7-9A84422E2626}" srcOrd="0" destOrd="0" presId="urn:microsoft.com/office/officeart/2005/8/layout/cycle1"/>
    <dgm:cxn modelId="{7116C693-D51E-4794-BE07-46CBA98A6370}" type="presOf" srcId="{E6871B52-AF47-47D5-8F2D-5699ABF638C7}" destId="{5D10CFC6-D04D-4DF7-950A-958BDF6C2043}" srcOrd="0" destOrd="0" presId="urn:microsoft.com/office/officeart/2005/8/layout/cycle1"/>
    <dgm:cxn modelId="{E42F3DAE-65D7-4889-BE25-19FC1976A3F2}" srcId="{6E2AE5A0-2491-4300-A557-DD21D6740A73}" destId="{0E1B07DF-3B69-476F-BDCD-4E72CDF1BFDA}" srcOrd="0" destOrd="0" parTransId="{22E49E75-18F9-4FFD-9EF7-08C481B1DFF1}" sibTransId="{2D11A03D-DBA8-40CA-8998-D90F72E76DE2}"/>
    <dgm:cxn modelId="{D5B573BF-854F-4CC5-B1FB-D53D275D5AF3}" type="presOf" srcId="{2D11A03D-DBA8-40CA-8998-D90F72E76DE2}" destId="{88BC09A7-0BE0-431A-9172-D5C23A86D3F2}" srcOrd="0" destOrd="0" presId="urn:microsoft.com/office/officeart/2005/8/layout/cycle1"/>
    <dgm:cxn modelId="{45DADEE8-B566-4686-9623-B32E98B8EA99}" type="presOf" srcId="{6E2AE5A0-2491-4300-A557-DD21D6740A73}" destId="{A982E288-B6FB-49E7-92EA-5A6485E863FC}" srcOrd="0" destOrd="0" presId="urn:microsoft.com/office/officeart/2005/8/layout/cycle1"/>
    <dgm:cxn modelId="{5F36AFE9-3195-4070-A686-80758E4B7D9A}" type="presParOf" srcId="{A982E288-B6FB-49E7-92EA-5A6485E863FC}" destId="{E0E07924-5260-4F50-B875-AC794E19C7A5}" srcOrd="0" destOrd="0" presId="urn:microsoft.com/office/officeart/2005/8/layout/cycle1"/>
    <dgm:cxn modelId="{28947EE6-23CC-462C-96AE-DB6BB2BED9EC}" type="presParOf" srcId="{A982E288-B6FB-49E7-92EA-5A6485E863FC}" destId="{C84976BC-BB4D-4714-89A7-9A84422E2626}" srcOrd="1" destOrd="0" presId="urn:microsoft.com/office/officeart/2005/8/layout/cycle1"/>
    <dgm:cxn modelId="{9AE395BB-495E-4A44-9FB9-821DADE3F1CA}" type="presParOf" srcId="{A982E288-B6FB-49E7-92EA-5A6485E863FC}" destId="{88BC09A7-0BE0-431A-9172-D5C23A86D3F2}" srcOrd="2" destOrd="0" presId="urn:microsoft.com/office/officeart/2005/8/layout/cycle1"/>
    <dgm:cxn modelId="{9EC2F63C-E3EB-4D25-B369-D642B126089D}" type="presParOf" srcId="{A982E288-B6FB-49E7-92EA-5A6485E863FC}" destId="{CF73557F-E319-40F1-95EB-F343085EC7B6}" srcOrd="3" destOrd="0" presId="urn:microsoft.com/office/officeart/2005/8/layout/cycle1"/>
    <dgm:cxn modelId="{ACD5157F-5C77-416B-8494-79047C12D413}" type="presParOf" srcId="{A982E288-B6FB-49E7-92EA-5A6485E863FC}" destId="{2304726D-308C-4695-9260-1757E0BFFE3F}" srcOrd="4" destOrd="0" presId="urn:microsoft.com/office/officeart/2005/8/layout/cycle1"/>
    <dgm:cxn modelId="{9F756E68-B327-483A-B1FA-62E69F28D160}" type="presParOf" srcId="{A982E288-B6FB-49E7-92EA-5A6485E863FC}" destId="{5D10CFC6-D04D-4DF7-950A-958BDF6C2043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976BC-BB4D-4714-89A7-9A84422E2626}">
      <dsp:nvSpPr>
        <dsp:cNvPr id="0" name=""/>
        <dsp:cNvSpPr/>
      </dsp:nvSpPr>
      <dsp:spPr>
        <a:xfrm>
          <a:off x="2828090" y="781679"/>
          <a:ext cx="1483125" cy="148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2828090" y="781679"/>
        <a:ext cx="1483125" cy="1483125"/>
      </dsp:txXfrm>
    </dsp:sp>
    <dsp:sp modelId="{88BC09A7-0BE0-431A-9172-D5C23A86D3F2}">
      <dsp:nvSpPr>
        <dsp:cNvPr id="0" name=""/>
        <dsp:cNvSpPr/>
      </dsp:nvSpPr>
      <dsp:spPr>
        <a:xfrm>
          <a:off x="833560" y="-1459"/>
          <a:ext cx="3049403" cy="3049403"/>
        </a:xfrm>
        <a:prstGeom prst="circularArrow">
          <a:avLst>
            <a:gd name="adj1" fmla="val 9484"/>
            <a:gd name="adj2" fmla="val 685077"/>
            <a:gd name="adj3" fmla="val 7850180"/>
            <a:gd name="adj4" fmla="val 2264742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04726D-308C-4695-9260-1757E0BFFE3F}">
      <dsp:nvSpPr>
        <dsp:cNvPr id="0" name=""/>
        <dsp:cNvSpPr/>
      </dsp:nvSpPr>
      <dsp:spPr>
        <a:xfrm>
          <a:off x="405307" y="781679"/>
          <a:ext cx="1483125" cy="1483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 </a:t>
          </a:r>
        </a:p>
      </dsp:txBody>
      <dsp:txXfrm>
        <a:off x="405307" y="781679"/>
        <a:ext cx="1483125" cy="1483125"/>
      </dsp:txXfrm>
    </dsp:sp>
    <dsp:sp modelId="{5D10CFC6-D04D-4DF7-950A-958BDF6C2043}">
      <dsp:nvSpPr>
        <dsp:cNvPr id="0" name=""/>
        <dsp:cNvSpPr/>
      </dsp:nvSpPr>
      <dsp:spPr>
        <a:xfrm>
          <a:off x="833560" y="-1459"/>
          <a:ext cx="3049403" cy="3049403"/>
        </a:xfrm>
        <a:prstGeom prst="circularArrow">
          <a:avLst>
            <a:gd name="adj1" fmla="val 9484"/>
            <a:gd name="adj2" fmla="val 685077"/>
            <a:gd name="adj3" fmla="val 18650180"/>
            <a:gd name="adj4" fmla="val 13064742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976BC-BB4D-4714-89A7-9A84422E2626}">
      <dsp:nvSpPr>
        <dsp:cNvPr id="0" name=""/>
        <dsp:cNvSpPr/>
      </dsp:nvSpPr>
      <dsp:spPr>
        <a:xfrm>
          <a:off x="1869182" y="373533"/>
          <a:ext cx="707694" cy="7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 </a:t>
          </a:r>
        </a:p>
      </dsp:txBody>
      <dsp:txXfrm>
        <a:off x="1869182" y="373533"/>
        <a:ext cx="707694" cy="707694"/>
      </dsp:txXfrm>
    </dsp:sp>
    <dsp:sp modelId="{88BC09A7-0BE0-431A-9172-D5C23A86D3F2}">
      <dsp:nvSpPr>
        <dsp:cNvPr id="0" name=""/>
        <dsp:cNvSpPr/>
      </dsp:nvSpPr>
      <dsp:spPr>
        <a:xfrm rot="5400000">
          <a:off x="917725" y="-21"/>
          <a:ext cx="1454804" cy="1454804"/>
        </a:xfrm>
        <a:prstGeom prst="circularArrow">
          <a:avLst>
            <a:gd name="adj1" fmla="val 9486"/>
            <a:gd name="adj2" fmla="val 685233"/>
            <a:gd name="adj3" fmla="val 7849424"/>
            <a:gd name="adj4" fmla="val 2265343"/>
            <a:gd name="adj5" fmla="val 11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04726D-308C-4695-9260-1757E0BFFE3F}">
      <dsp:nvSpPr>
        <dsp:cNvPr id="0" name=""/>
        <dsp:cNvSpPr/>
      </dsp:nvSpPr>
      <dsp:spPr>
        <a:xfrm>
          <a:off x="713379" y="373533"/>
          <a:ext cx="707694" cy="707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  </a:t>
          </a:r>
        </a:p>
      </dsp:txBody>
      <dsp:txXfrm>
        <a:off x="713379" y="373533"/>
        <a:ext cx="707694" cy="707694"/>
      </dsp:txXfrm>
    </dsp:sp>
    <dsp:sp modelId="{5D10CFC6-D04D-4DF7-950A-958BDF6C2043}">
      <dsp:nvSpPr>
        <dsp:cNvPr id="0" name=""/>
        <dsp:cNvSpPr/>
      </dsp:nvSpPr>
      <dsp:spPr>
        <a:xfrm rot="5400000">
          <a:off x="917725" y="-21"/>
          <a:ext cx="1454804" cy="1454804"/>
        </a:xfrm>
        <a:prstGeom prst="circularArrow">
          <a:avLst>
            <a:gd name="adj1" fmla="val 9486"/>
            <a:gd name="adj2" fmla="val 685233"/>
            <a:gd name="adj3" fmla="val 18649424"/>
            <a:gd name="adj4" fmla="val 13065343"/>
            <a:gd name="adj5" fmla="val 11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0685E-4C7D-43DA-A5CC-0B0D5026355F}" type="datetimeFigureOut">
              <a:rPr lang="en-GB" smtClean="0"/>
              <a:t>30/03/2022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Internal use only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853F6-AE1D-4F34-9804-4AB3DFEE84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516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1F812-77C3-42B3-B29F-C106ACEB85AA}" type="datetimeFigureOut">
              <a:rPr lang="en-GB" smtClean="0"/>
              <a:t>30/03/2022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Internal use only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360D-640D-4769-B230-0EDE5D3F7E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87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0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13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16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17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622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3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893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9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98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7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56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05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04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758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745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622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54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49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37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6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0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39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80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fopic">
            <a:extLst>
              <a:ext uri="{FF2B5EF4-FFF2-40B4-BE49-F238E27FC236}">
                <a16:creationId xmlns:a16="http://schemas.microsoft.com/office/drawing/2014/main" id="{7C475F6C-2ECB-464E-BDAB-47756BF9D6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"/>
          <p:cNvSpPr>
            <a:spLocks noChangeAspect="1"/>
          </p:cNvSpPr>
          <p:nvPr userDrawn="1"/>
        </p:nvSpPr>
        <p:spPr bwMode="auto">
          <a:xfrm>
            <a:off x="0" y="0"/>
            <a:ext cx="5058633" cy="5144400"/>
          </a:xfrm>
          <a:custGeom>
            <a:avLst/>
            <a:gdLst>
              <a:gd name="T0" fmla="*/ 1417 w 1417"/>
              <a:gd name="T1" fmla="*/ 0 h 1441"/>
              <a:gd name="T2" fmla="*/ 0 w 1417"/>
              <a:gd name="T3" fmla="*/ 0 h 1441"/>
              <a:gd name="T4" fmla="*/ 0 w 1417"/>
              <a:gd name="T5" fmla="*/ 1441 h 1441"/>
              <a:gd name="T6" fmla="*/ 598 w 1417"/>
              <a:gd name="T7" fmla="*/ 1441 h 1441"/>
              <a:gd name="T8" fmla="*/ 1417 w 1417"/>
              <a:gd name="T9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" h="1441">
                <a:moveTo>
                  <a:pt x="14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0" y="1441"/>
                  <a:pt x="599" y="1441"/>
                  <a:pt x="598" y="1441"/>
                </a:cubicBezTo>
                <a:cubicBezTo>
                  <a:pt x="1259" y="419"/>
                  <a:pt x="1417" y="0"/>
                  <a:pt x="141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4086000"/>
            <a:ext cx="6192366" cy="88870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 anchor="b" anchorCtr="0">
            <a:noAutofit/>
          </a:bodyPr>
          <a:lstStyle>
            <a:lvl1pPr marL="324000" indent="0"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0" indent="180975">
              <a:lnSpc>
                <a:spcPts val="1200"/>
              </a:lnSpc>
              <a:spcAft>
                <a:spcPts val="1200"/>
              </a:spcAft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None/>
              <a:defRPr sz="10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r>
              <a:rPr lang="en-US" dirty="0"/>
              <a:t>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0" y="1248868"/>
            <a:ext cx="4680150" cy="2500084"/>
          </a:xfrm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52200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288000" indent="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2pPr>
            <a:lvl3pPr marL="539750" indent="-539750">
              <a:lnSpc>
                <a:spcPts val="3500"/>
              </a:lnSpc>
              <a:buNone/>
              <a:defRPr sz="3200" b="1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here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493AF-7F18-4B8F-AD06-104E93F45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75506"/>
            <a:ext cx="4114133" cy="1368152"/>
          </a:xfrm>
        </p:spPr>
        <p:txBody>
          <a:bodyPr anchor="b">
            <a:noAutofit/>
          </a:bodyPr>
          <a:lstStyle>
            <a:lvl1pPr algn="r" defTabSz="108000">
              <a:lnSpc>
                <a:spcPts val="3500"/>
              </a:lnSpc>
              <a:defRPr sz="3200" i="1"/>
            </a:lvl1pPr>
          </a:lstStyle>
          <a:p>
            <a:r>
              <a:rPr lang="en-US" dirty="0"/>
              <a:t>Add title, 2-3 lines			</a:t>
            </a:r>
            <a:endParaRPr lang="nl-NL" dirty="0"/>
          </a:p>
        </p:txBody>
      </p:sp>
      <p:pic>
        <p:nvPicPr>
          <p:cNvPr id="5" name="corpLogo">
            <a:extLst>
              <a:ext uri="{FF2B5EF4-FFF2-40B4-BE49-F238E27FC236}">
                <a16:creationId xmlns:a16="http://schemas.microsoft.com/office/drawing/2014/main" id="{1B8B0FD2-5953-4BA1-8581-CF1B8E21AED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118401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7412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fopic">
            <a:extLst>
              <a:ext uri="{FF2B5EF4-FFF2-40B4-BE49-F238E27FC236}">
                <a16:creationId xmlns:a16="http://schemas.microsoft.com/office/drawing/2014/main" id="{23DC7FF4-2338-41CE-9914-D185CFB78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08021"/>
            <a:ext cx="712879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23176"/>
            <a:ext cx="5204952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84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896788"/>
            <a:ext cx="8171999" cy="2031325"/>
          </a:xfrm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r>
              <a:rPr lang="en-GB" b="0" dirty="0"/>
              <a:t>We look forward to working with you.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For more information visit our website</a:t>
            </a:r>
            <a:br>
              <a:rPr lang="en-GB" b="0" dirty="0"/>
            </a:br>
            <a:r>
              <a:rPr lang="en-GB" b="0" dirty="0"/>
              <a:t>royalhaskoningdhv.com</a:t>
            </a:r>
            <a:br>
              <a:rPr lang="en-GB" b="0" dirty="0"/>
            </a:br>
            <a:br>
              <a:rPr lang="en-GB" b="0" dirty="0"/>
            </a:br>
            <a:r>
              <a:rPr lang="en-GB" sz="2000" b="0" dirty="0"/>
              <a:t>Contact: marcom@rhdhv.com</a:t>
            </a:r>
            <a:br>
              <a:rPr lang="en-GB" dirty="0"/>
            </a:b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2949967"/>
            <a:ext cx="30243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linkedin.com/company/royal-</a:t>
            </a:r>
            <a:r>
              <a:rPr lang="en-GB" sz="1200" dirty="0" err="1">
                <a:solidFill>
                  <a:srgbClr val="00577E"/>
                </a:solidFill>
                <a:latin typeface="Arial"/>
                <a:cs typeface="Arial"/>
              </a:rPr>
              <a:t>haskoningdhv</a:t>
            </a:r>
            <a:endParaRPr lang="en-GB" sz="1200" dirty="0">
              <a:solidFill>
                <a:srgbClr val="00577E"/>
              </a:solidFill>
              <a:latin typeface="Arial"/>
              <a:cs typeface="Arial"/>
            </a:endParaRPr>
          </a:p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@RHDHV</a:t>
            </a:r>
          </a:p>
          <a:p>
            <a:pPr>
              <a:lnSpc>
                <a:spcPct val="300000"/>
              </a:lnSpc>
            </a:pPr>
            <a:r>
              <a:rPr lang="en-GB" sz="1200" dirty="0">
                <a:solidFill>
                  <a:srgbClr val="00577E"/>
                </a:solidFill>
                <a:latin typeface="Arial"/>
                <a:cs typeface="Arial"/>
              </a:rPr>
              <a:t>facebook.com/</a:t>
            </a:r>
            <a:r>
              <a:rPr lang="en-GB" sz="1200" dirty="0" err="1">
                <a:solidFill>
                  <a:srgbClr val="00577E"/>
                </a:solidFill>
                <a:latin typeface="Arial"/>
                <a:cs typeface="Arial"/>
              </a:rPr>
              <a:t>RoyalHaskoningDHV</a:t>
            </a:r>
            <a:endParaRPr lang="en-US" sz="1200" dirty="0">
              <a:solidFill>
                <a:srgbClr val="00577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8"/>
          <a:stretch/>
        </p:blipFill>
        <p:spPr>
          <a:xfrm>
            <a:off x="468314" y="3160463"/>
            <a:ext cx="321310" cy="13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24200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919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"/>
          <a:stretch/>
        </p:blipFill>
        <p:spPr>
          <a:xfrm>
            <a:off x="2901" y="3812400"/>
            <a:ext cx="9138198" cy="1332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68000" y="4138649"/>
            <a:ext cx="8172566" cy="5943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7544" y="4831200"/>
            <a:ext cx="180000" cy="1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infopic" descr="PPT How to change photo example 2018.jpg">
            <a:extLst>
              <a:ext uri="{FF2B5EF4-FFF2-40B4-BE49-F238E27FC236}">
                <a16:creationId xmlns:a16="http://schemas.microsoft.com/office/drawing/2014/main" id="{CCB06180-E7A3-44E3-8D69-07F9795F8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1" b="8631"/>
          <a:stretch/>
        </p:blipFill>
        <p:spPr>
          <a:xfrm>
            <a:off x="12052" y="879562"/>
            <a:ext cx="9144000" cy="29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419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6D96D862-1DBD-4BC6-8C4E-DE87DD44DEE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00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42346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opic">
            <a:extLst>
              <a:ext uri="{FF2B5EF4-FFF2-40B4-BE49-F238E27FC236}">
                <a16:creationId xmlns:a16="http://schemas.microsoft.com/office/drawing/2014/main" id="{3860BC4B-D6CE-4A11-861A-AFD6311E762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00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568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870D11D0-39F8-4B82-833A-D92A006D101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6593" y="37071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0947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9DC9BAA7-4F74-4650-83AB-F5F5B415F73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93" y="356400"/>
            <a:ext cx="3600000" cy="108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6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en-US" dirty="0"/>
              <a:t>This is a picture and caption slide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4823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fopic">
            <a:extLst>
              <a:ext uri="{FF2B5EF4-FFF2-40B4-BE49-F238E27FC236}">
                <a16:creationId xmlns:a16="http://schemas.microsoft.com/office/drawing/2014/main" id="{2F536D2B-182E-4433-BADD-D1FB2B81E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rpBackgrou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44000" cy="5146766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0" y="1476173"/>
            <a:ext cx="6930352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1328"/>
            <a:ext cx="4986136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09244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1589" y="0"/>
            <a:ext cx="9140825" cy="5141118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corpLogo">
            <a:extLst>
              <a:ext uri="{FF2B5EF4-FFF2-40B4-BE49-F238E27FC236}">
                <a16:creationId xmlns:a16="http://schemas.microsoft.com/office/drawing/2014/main" id="{FA8EF97A-F452-47B8-B3EE-7615F7B077A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78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rp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1476000"/>
            <a:ext cx="7138800" cy="40709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0" y="1990800"/>
            <a:ext cx="4986000" cy="540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0000" y="2610000"/>
            <a:ext cx="2397464" cy="394554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corpLogo">
            <a:extLst>
              <a:ext uri="{FF2B5EF4-FFF2-40B4-BE49-F238E27FC236}">
                <a16:creationId xmlns:a16="http://schemas.microsoft.com/office/drawing/2014/main" id="{04B3CA50-A477-4D04-BE28-2E3D5591325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24000"/>
            <a:ext cx="19476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7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46800" rIns="0" bIns="46800"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891412"/>
            <a:ext cx="8172566" cy="3780000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67160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220974"/>
            <a:ext cx="8172000" cy="3459527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815778"/>
            <a:ext cx="8172000" cy="3241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en-GB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7137942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lIns="0" tIns="0" rIns="0" bIns="0"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80000" y="891412"/>
            <a:ext cx="3960000" cy="3789089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155242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960000" cy="378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infopic" descr="PPT How to change photo example 2018.jpg">
            <a:extLst>
              <a:ext uri="{FF2B5EF4-FFF2-40B4-BE49-F238E27FC236}">
                <a16:creationId xmlns:a16="http://schemas.microsoft.com/office/drawing/2014/main" id="{A21EB4B8-0E5E-470B-989D-8F500E54D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17517" r="2751" b="1311"/>
          <a:stretch/>
        </p:blipFill>
        <p:spPr>
          <a:xfrm>
            <a:off x="4630423" y="891885"/>
            <a:ext cx="3974025" cy="3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249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891412"/>
            <a:ext cx="3240000" cy="3784278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4610" y="896957"/>
            <a:ext cx="4679950" cy="3778734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886320"/>
      </p:ext>
    </p:extLst>
  </p:cSld>
  <p:clrMapOvr>
    <a:masterClrMapping/>
  </p:clrMapOvr>
  <p:transition spd="slow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4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4" y="842162"/>
            <a:ext cx="8172000" cy="38287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0942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999" y="351163"/>
            <a:ext cx="8172000" cy="41078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891412"/>
            <a:ext cx="8172566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4831200"/>
            <a:ext cx="180000" cy="135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1F7836-E4B3-4985-A8BA-D04AF4A8C90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"/>
          <p:cNvSpPr txBox="1"/>
          <p:nvPr/>
        </p:nvSpPr>
        <p:spPr>
          <a:xfrm>
            <a:off x="720000" y="4831200"/>
            <a:ext cx="4320000" cy="135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>
                <a:solidFill>
                  <a:srgbClr val="00577E"/>
                </a:solidFill>
                <a:latin typeface="Arial" pitchFamily="34" charset="0"/>
                <a:cs typeface="Arial" pitchFamily="34" charset="0"/>
              </a:rPr>
              <a:t>30 March 2022</a:t>
            </a:r>
            <a:endParaRPr lang="en-GB" sz="900" dirty="0">
              <a:solidFill>
                <a:srgbClr val="00577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" y="0"/>
            <a:ext cx="9143686" cy="182874"/>
          </a:xfrm>
          <a:prstGeom prst="rect">
            <a:avLst/>
          </a:prstGeom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09CEF44E-D467-48E9-BF8C-B0ED3163BBA2}"/>
              </a:ext>
            </a:extLst>
          </p:cNvPr>
          <p:cNvPicPr>
            <a:picLocks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01" y="4842001"/>
            <a:ext cx="1389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5" r:id="rId2"/>
    <p:sldLayoutId id="2147483698" r:id="rId3"/>
    <p:sldLayoutId id="2147483650" r:id="rId4"/>
    <p:sldLayoutId id="2147483674" r:id="rId5"/>
    <p:sldLayoutId id="2147483672" r:id="rId6"/>
    <p:sldLayoutId id="2147483697" r:id="rId7"/>
    <p:sldLayoutId id="2147483664" r:id="rId8"/>
    <p:sldLayoutId id="2147483712" r:id="rId9"/>
    <p:sldLayoutId id="2147483724" r:id="rId10"/>
    <p:sldLayoutId id="2147483717" r:id="rId11"/>
    <p:sldLayoutId id="2147483713" r:id="rId12"/>
    <p:sldLayoutId id="2147483714" r:id="rId13"/>
    <p:sldLayoutId id="2147483715" r:id="rId14"/>
    <p:sldLayoutId id="2147483720" r:id="rId15"/>
    <p:sldLayoutId id="2147483722" r:id="rId16"/>
    <p:sldLayoutId id="2147483723" r:id="rId17"/>
    <p:sldLayoutId id="2147483721" r:id="rId18"/>
  </p:sldLayoutIdLst>
  <p:transition spd="slow"/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buClr>
          <a:schemeClr val="bg2"/>
        </a:buClr>
        <a:buSzPct val="8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4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1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8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50000" indent="-270000" algn="l" defTabSz="914400" rtl="0" eaLnBrk="1" latinLnBrk="0" hangingPunct="1">
        <a:spcBef>
          <a:spcPts val="0"/>
        </a:spcBef>
        <a:buClr>
          <a:schemeClr val="bg2"/>
        </a:buClr>
        <a:buSzPct val="70000"/>
        <a:buFont typeface="Wingdings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viiapackage.azurewebsites.net/doc_02_starting_phase.html#permanent-loads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iapackage.azurewebsites.net/howto_viia_servers.html" TargetMode="External"/><Relationship Id="rId2" Type="http://schemas.openxmlformats.org/officeDocument/2006/relationships/hyperlink" Target="file:///\\NLRTMGHPAPS004\exchang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doc_04_flexbase_model_phase.html#shallow-foundation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viiapackage.azurewebsites.net/doc_04_flexbase_model_phase.html#shallow-foundation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0.jpe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viiapackage.azurewebsites.net/doc_04_flexbase_model_phase.html#step-a7-flexbase-eigenfrequency-analysis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viiapackage.azurewebsites.net/doc_04_flexbase_model_phase.html#step-a10-nonlinear-static-analysi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iapackage.azurewebsites.net/doc_04_flexbase_model_phase.html#step-a10-nonlinear-static-analysis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iapackage.azurewebsites.net/doc_04_flexbase_model_phase.html#step-a12-nonlinear-flexbase-nlth-analysis-7x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hipsontheshore.wordpress.com/2012/04/17/short-brea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howto_resulthandling_nlth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viiapackage.azurewebsites.net/howto_geo.html#a10-geo-resul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iiapackage.azurewebsites.net/howto_geo.html#a12-geo-result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iapackage.azurewebsites.net/doc_06_strengthening_phase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viiapackage.azurewebsites.net/howto_report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iapackage.azurewebsites.net/howto_report.html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iapackage.azurewebsites.net/doc_02_starting_phase.html#permanent-load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AC21-C710-49D4-8DB9-F69B38C98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viiaPackage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DC4D4-80DB-4A7A-8FB9-608D1751B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Workshop - Day 2</a:t>
            </a:r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0A3EFCF1-F243-46E8-AD79-F02134380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976"/>
            <a:ext cx="1108452" cy="11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A11665-B2BA-4ED2-9ED9-28CCDA3B9995}"/>
              </a:ext>
            </a:extLst>
          </p:cNvPr>
          <p:cNvSpPr txBox="1">
            <a:spLocks/>
          </p:cNvSpPr>
          <p:nvPr/>
        </p:nvSpPr>
        <p:spPr>
          <a:xfrm>
            <a:off x="810000" y="2612391"/>
            <a:ext cx="3473968" cy="3945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Clr>
                <a:schemeClr val="bg2"/>
              </a:buClr>
              <a:buSzPct val="80000"/>
              <a:buFontTx/>
              <a:buNone/>
              <a:defRPr sz="13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n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SzPct val="70000"/>
              <a:buFont typeface="Wingdings" pitchFamily="2" charset="2"/>
              <a:buChar char=""/>
              <a:defRPr sz="14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Marijn Drillenburg and Reinier Ringers</a:t>
            </a:r>
          </a:p>
          <a:p>
            <a:r>
              <a:rPr lang="en-US"/>
              <a:t>March 23</a:t>
            </a:r>
            <a:r>
              <a:rPr lang="en-US" baseline="30000"/>
              <a:t>rd</a:t>
            </a:r>
            <a:r>
              <a:rPr lang="en-US"/>
              <a:t> &amp; 30</a:t>
            </a:r>
            <a:r>
              <a:rPr lang="en-US" baseline="30000"/>
              <a:t>th</a:t>
            </a:r>
            <a:r>
              <a:rPr lang="en-US"/>
              <a:t> 2022</a:t>
            </a:r>
          </a:p>
          <a:p>
            <a:r>
              <a:rPr lang="en-US" b="1"/>
              <a:t>Internal use only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04008990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015A31-5555-4555-92BF-BCC4A5F9079A}"/>
              </a:ext>
            </a:extLst>
          </p:cNvPr>
          <p:cNvSpPr txBox="1">
            <a:spLocks/>
          </p:cNvSpPr>
          <p:nvPr/>
        </p:nvSpPr>
        <p:spPr>
          <a:xfrm>
            <a:off x="620399" y="1043812"/>
            <a:ext cx="8171999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Apply the base motions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factor * ags * importance_factor * nlth_factor</a:t>
            </a:r>
          </a:p>
          <a:p>
            <a:endParaRPr lang="en-US"/>
          </a:p>
          <a:p>
            <a:r>
              <a:rPr lang="en-US"/>
              <a:t>Importance factor </a:t>
            </a:r>
            <a:r>
              <a:rPr lang="en-US" sz="1200"/>
              <a:t>(Consequence class in MYVIIA)</a:t>
            </a:r>
          </a:p>
          <a:p>
            <a:pPr marL="270000" lvl="1" indent="0">
              <a:buNone/>
            </a:pPr>
            <a:r>
              <a:rPr lang="en-US" sz="1200" i="1"/>
              <a:t>CC1=1.0, CC2=1.1, CC3=1.2</a:t>
            </a:r>
          </a:p>
          <a:p>
            <a:r>
              <a:rPr lang="en-US"/>
              <a:t>NLTH factor 1.1 </a:t>
            </a:r>
            <a:r>
              <a:rPr lang="en-US" sz="1200"/>
              <a:t>(7 signals)</a:t>
            </a:r>
          </a:p>
          <a:p>
            <a:r>
              <a:rPr lang="en-US"/>
              <a:t>ags </a:t>
            </a:r>
            <a:r>
              <a:rPr lang="en-US" sz="1200"/>
              <a:t>(MYVIIA)</a:t>
            </a:r>
          </a:p>
          <a:p>
            <a:r>
              <a:rPr lang="en-US"/>
              <a:t>NEN cluster </a:t>
            </a:r>
            <a:r>
              <a:rPr lang="en-US" sz="1200"/>
              <a:t>(MYVIIA)</a:t>
            </a:r>
          </a:p>
          <a:p>
            <a:endParaRPr lang="en-US"/>
          </a:p>
          <a:p>
            <a:r>
              <a:rPr lang="en-US"/>
              <a:t>9.8432532967 m/s</a:t>
            </a:r>
            <a:r>
              <a:rPr lang="en-US" baseline="30000"/>
              <a:t>2</a:t>
            </a:r>
            <a:r>
              <a:rPr lang="en-US"/>
              <a:t> * 0.1672g/1g * 1.1 * 1.1 = </a:t>
            </a:r>
            <a:r>
              <a:rPr lang="en-US" b="1"/>
              <a:t>1.9914</a:t>
            </a:r>
            <a:r>
              <a:rPr lang="en-US"/>
              <a:t> m/s</a:t>
            </a:r>
            <a:r>
              <a:rPr lang="en-US" baseline="30000"/>
              <a:t>2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A4D51D-ADCA-4634-B666-D468B581E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327922"/>
            <a:ext cx="8019599" cy="55399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'Base motion'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project.viia_add_basemotion_signals()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project.viia_create_loadcombination_base_motion(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‘S1'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Fixed base analyses – 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8104E-38E1-4F53-B4FB-ED1FE22E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14" y="2390145"/>
            <a:ext cx="2752086" cy="1621765"/>
          </a:xfrm>
          <a:prstGeom prst="rect">
            <a:avLst/>
          </a:prstGeom>
        </p:spPr>
      </p:pic>
      <p:pic>
        <p:nvPicPr>
          <p:cNvPr id="10" name="Picture 9" descr="VIIA by Go2Sure B.V.">
            <a:extLst>
              <a:ext uri="{FF2B5EF4-FFF2-40B4-BE49-F238E27FC236}">
                <a16:creationId xmlns:a16="http://schemas.microsoft.com/office/drawing/2014/main" id="{75296819-56DF-4956-BFB5-BD18A1CC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8B07F-FBBA-4186-BE7C-1722D84FC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3" y="580936"/>
            <a:ext cx="2792881" cy="1714927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D1BE2E-2AE9-4E12-8048-A8308F204012}"/>
              </a:ext>
            </a:extLst>
          </p:cNvPr>
          <p:cNvSpPr/>
          <p:nvPr/>
        </p:nvSpPr>
        <p:spPr>
          <a:xfrm>
            <a:off x="6804248" y="700915"/>
            <a:ext cx="144016" cy="129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640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9DE325-E252-43AB-BF79-FABDF475F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access to Reinier or </a:t>
            </a:r>
            <a:r>
              <a:rPr lang="en-US" dirty="0" err="1"/>
              <a:t>Jurriaan</a:t>
            </a:r>
            <a:endParaRPr lang="en-US" dirty="0"/>
          </a:p>
          <a:p>
            <a:pPr lvl="1"/>
            <a:r>
              <a:rPr lang="en-US" dirty="0"/>
              <a:t>WPS will create SZ1 credentials</a:t>
            </a:r>
          </a:p>
          <a:p>
            <a:pPr lvl="1"/>
            <a:r>
              <a:rPr lang="en-US" dirty="0"/>
              <a:t>We will provide access to the server</a:t>
            </a:r>
          </a:p>
          <a:p>
            <a:pPr lvl="1"/>
            <a:r>
              <a:rPr lang="en-US" dirty="0"/>
              <a:t>Move files: </a:t>
            </a:r>
            <a:r>
              <a:rPr lang="en-US" dirty="0">
                <a:hlinkClick r:id="rId2" action="ppaction://hlinkfile"/>
              </a:rPr>
              <a:t>\\NLRTMGHPAPS004\exchange</a:t>
            </a:r>
            <a:endParaRPr lang="en-US" dirty="0"/>
          </a:p>
          <a:p>
            <a:endParaRPr lang="en-US" dirty="0"/>
          </a:p>
          <a:p>
            <a:r>
              <a:rPr lang="en-US" dirty="0"/>
              <a:t>Policy</a:t>
            </a:r>
          </a:p>
          <a:p>
            <a:pPr lvl="1"/>
            <a:r>
              <a:rPr lang="en-US" dirty="0"/>
              <a:t>Stick to folder naming</a:t>
            </a:r>
          </a:p>
          <a:p>
            <a:pPr lvl="1"/>
            <a:r>
              <a:rPr lang="en-US" dirty="0"/>
              <a:t>Don’t use as external disk</a:t>
            </a:r>
          </a:p>
          <a:p>
            <a:pPr lvl="1"/>
            <a:r>
              <a:rPr lang="en-US" dirty="0"/>
              <a:t>Close all applications when you leave</a:t>
            </a:r>
          </a:p>
          <a:p>
            <a:pPr lvl="1"/>
            <a:r>
              <a:rPr lang="en-US" dirty="0"/>
              <a:t>Empty recycle bin</a:t>
            </a:r>
          </a:p>
          <a:p>
            <a:pPr lvl="1"/>
            <a:r>
              <a:rPr lang="en-US" dirty="0"/>
              <a:t>Sign out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VIIA Servers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6" name="Picture 5" descr="VIIA by Go2Sure B.V.">
            <a:extLst>
              <a:ext uri="{FF2B5EF4-FFF2-40B4-BE49-F238E27FC236}">
                <a16:creationId xmlns:a16="http://schemas.microsoft.com/office/drawing/2014/main" id="{C233855C-7270-4597-8F7B-AC24F7EB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30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22CF-AAD2-4A68-9E6B-ABC28B1A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B3D5C-7334-4AE0-A013-4236A9B17382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15952496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CD83E2-4C35-466C-8B87-87108AB46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569605"/>
              </p:ext>
            </p:extLst>
          </p:nvPr>
        </p:nvGraphicFramePr>
        <p:xfrm>
          <a:off x="2505880" y="886637"/>
          <a:ext cx="4716524" cy="304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Proposal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01B09-AECA-4510-B659-E4C8EE22C140}"/>
              </a:ext>
            </a:extLst>
          </p:cNvPr>
          <p:cNvSpPr txBox="1"/>
          <p:nvPr/>
        </p:nvSpPr>
        <p:spPr>
          <a:xfrm>
            <a:off x="3279259" y="39513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Objectparts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4199E-4101-4DC1-901A-5BD3FAF9F9C9}"/>
              </a:ext>
            </a:extLst>
          </p:cNvPr>
          <p:cNvSpPr txBox="1"/>
          <p:nvPr/>
        </p:nvSpPr>
        <p:spPr>
          <a:xfrm>
            <a:off x="4626313" y="41098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Scope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0AEE3-8B80-446E-9F66-C178FAA68565}"/>
              </a:ext>
            </a:extLst>
          </p:cNvPr>
          <p:cNvSpPr txBox="1"/>
          <p:nvPr/>
        </p:nvSpPr>
        <p:spPr>
          <a:xfrm>
            <a:off x="2307992" y="3606852"/>
            <a:ext cx="181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MRS/NLTH/REF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54EE8-F834-4288-BC4C-3077975412BD}"/>
              </a:ext>
            </a:extLst>
          </p:cNvPr>
          <p:cNvSpPr txBox="1"/>
          <p:nvPr/>
        </p:nvSpPr>
        <p:spPr>
          <a:xfrm>
            <a:off x="6248776" y="9904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A5C100"/>
                </a:solidFill>
              </a:rPr>
              <a:t>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79C19-1375-4C52-9CA2-7221A01CDFEA}"/>
              </a:ext>
            </a:extLst>
          </p:cNvPr>
          <p:cNvSpPr txBox="1"/>
          <p:nvPr/>
        </p:nvSpPr>
        <p:spPr>
          <a:xfrm>
            <a:off x="5254406" y="697409"/>
            <a:ext cx="198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A5C100"/>
                </a:solidFill>
              </a:rPr>
              <a:t>Consequence class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82160-625D-4B33-B74E-A1E95F2CB0E9}"/>
              </a:ext>
            </a:extLst>
          </p:cNvPr>
          <p:cNvSpPr txBox="1"/>
          <p:nvPr/>
        </p:nvSpPr>
        <p:spPr>
          <a:xfrm>
            <a:off x="6097909" y="1355700"/>
            <a:ext cx="198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A5C100"/>
                </a:solidFill>
              </a:rPr>
              <a:t>Complexity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AC0D31-10F9-4C60-AA4F-FF843FF721AA}"/>
              </a:ext>
            </a:extLst>
          </p:cNvPr>
          <p:cNvSpPr/>
          <p:nvPr/>
        </p:nvSpPr>
        <p:spPr>
          <a:xfrm>
            <a:off x="5724128" y="2171062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VIIA (MT)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739541-1AB8-4718-9999-5C026E8E9836}"/>
              </a:ext>
            </a:extLst>
          </p:cNvPr>
          <p:cNvSpPr/>
          <p:nvPr/>
        </p:nvSpPr>
        <p:spPr>
          <a:xfrm>
            <a:off x="2531656" y="2171062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Client NCG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991123-BE2F-4D69-832C-580AD3847269}"/>
              </a:ext>
            </a:extLst>
          </p:cNvPr>
          <p:cNvSpPr txBox="1"/>
          <p:nvPr/>
        </p:nvSpPr>
        <p:spPr>
          <a:xfrm>
            <a:off x="4374500" y="3436410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2CDFC9-E9F9-4076-80D3-6D0EA407AD45}"/>
              </a:ext>
            </a:extLst>
          </p:cNvPr>
          <p:cNvSpPr txBox="1"/>
          <p:nvPr/>
        </p:nvSpPr>
        <p:spPr>
          <a:xfrm>
            <a:off x="2401846" y="3157713"/>
            <a:ext cx="95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63799083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Object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AC0D31-10F9-4C60-AA4F-FF843FF721AA}"/>
              </a:ext>
            </a:extLst>
          </p:cNvPr>
          <p:cNvSpPr/>
          <p:nvPr/>
        </p:nvSpPr>
        <p:spPr>
          <a:xfrm>
            <a:off x="4167282" y="1460344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Inspection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739541-1AB8-4718-9999-5C026E8E9836}"/>
              </a:ext>
            </a:extLst>
          </p:cNvPr>
          <p:cNvSpPr/>
          <p:nvPr/>
        </p:nvSpPr>
        <p:spPr>
          <a:xfrm>
            <a:off x="818868" y="1460344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Desk 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991123-BE2F-4D69-832C-580AD3847269}"/>
              </a:ext>
            </a:extLst>
          </p:cNvPr>
          <p:cNvSpPr txBox="1"/>
          <p:nvPr/>
        </p:nvSpPr>
        <p:spPr>
          <a:xfrm>
            <a:off x="4374500" y="3436410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2ADFFC1-1EA2-4AA9-8FF3-C47E095D71EA}"/>
              </a:ext>
            </a:extLst>
          </p:cNvPr>
          <p:cNvSpPr/>
          <p:nvPr/>
        </p:nvSpPr>
        <p:spPr>
          <a:xfrm>
            <a:off x="5940152" y="1371300"/>
            <a:ext cx="1728193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01669-C8AC-4F00-AC6A-8B337721DDE6}"/>
              </a:ext>
            </a:extLst>
          </p:cNvPr>
          <p:cNvSpPr txBox="1"/>
          <p:nvPr/>
        </p:nvSpPr>
        <p:spPr>
          <a:xfrm>
            <a:off x="5796136" y="1486474"/>
            <a:ext cx="172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Inspection report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5E8D37D-87A6-42E2-8C19-B07673293558}"/>
              </a:ext>
            </a:extLst>
          </p:cNvPr>
          <p:cNvSpPr/>
          <p:nvPr/>
        </p:nvSpPr>
        <p:spPr>
          <a:xfrm>
            <a:off x="2586587" y="1371300"/>
            <a:ext cx="1234979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A773D0-5378-4030-B590-83505FB66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517" y="2144554"/>
            <a:ext cx="5792755" cy="23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3094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4C0A78EF-FF62-4400-A4BB-DA7C909426FB}"/>
              </a:ext>
            </a:extLst>
          </p:cNvPr>
          <p:cNvSpPr/>
          <p:nvPr/>
        </p:nvSpPr>
        <p:spPr>
          <a:xfrm>
            <a:off x="251520" y="1375874"/>
            <a:ext cx="2592288" cy="3068084"/>
          </a:xfrm>
          <a:prstGeom prst="ellipse">
            <a:avLst/>
          </a:prstGeom>
          <a:ln w="127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Object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AC0D31-10F9-4C60-AA4F-FF843FF721AA}"/>
              </a:ext>
            </a:extLst>
          </p:cNvPr>
          <p:cNvSpPr/>
          <p:nvPr/>
        </p:nvSpPr>
        <p:spPr>
          <a:xfrm>
            <a:off x="4583132" y="2356922"/>
            <a:ext cx="15873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Cost engineer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739541-1AB8-4718-9999-5C026E8E9836}"/>
              </a:ext>
            </a:extLst>
          </p:cNvPr>
          <p:cNvSpPr/>
          <p:nvPr/>
        </p:nvSpPr>
        <p:spPr>
          <a:xfrm>
            <a:off x="818868" y="1690754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Engineering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991123-BE2F-4D69-832C-580AD3847269}"/>
              </a:ext>
            </a:extLst>
          </p:cNvPr>
          <p:cNvSpPr txBox="1"/>
          <p:nvPr/>
        </p:nvSpPr>
        <p:spPr>
          <a:xfrm>
            <a:off x="4374500" y="3436410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2ADFFC1-1EA2-4AA9-8FF3-C47E095D71EA}"/>
              </a:ext>
            </a:extLst>
          </p:cNvPr>
          <p:cNvSpPr/>
          <p:nvPr/>
        </p:nvSpPr>
        <p:spPr>
          <a:xfrm>
            <a:off x="6516216" y="2539010"/>
            <a:ext cx="1728193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5E8D37D-87A6-42E2-8C19-B07673293558}"/>
              </a:ext>
            </a:extLst>
          </p:cNvPr>
          <p:cNvSpPr/>
          <p:nvPr/>
        </p:nvSpPr>
        <p:spPr>
          <a:xfrm>
            <a:off x="3002437" y="2539010"/>
            <a:ext cx="1234979" cy="538127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130B2102-EC5D-4EA8-BB9E-8A7C42A1E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420231"/>
              </p:ext>
            </p:extLst>
          </p:nvPr>
        </p:nvGraphicFramePr>
        <p:xfrm>
          <a:off x="-86180" y="2177214"/>
          <a:ext cx="3290256" cy="145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36EFCA3-D442-4BB9-8595-7D0AB82680C7}"/>
              </a:ext>
            </a:extLst>
          </p:cNvPr>
          <p:cNvSpPr/>
          <p:nvPr/>
        </p:nvSpPr>
        <p:spPr>
          <a:xfrm>
            <a:off x="874872" y="3723878"/>
            <a:ext cx="1368152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Geo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1C94A2A-CE26-4290-98A2-23B1E8956CA5}"/>
              </a:ext>
            </a:extLst>
          </p:cNvPr>
          <p:cNvSpPr/>
          <p:nvPr/>
        </p:nvSpPr>
        <p:spPr>
          <a:xfrm>
            <a:off x="4583132" y="2943897"/>
            <a:ext cx="1587368" cy="3600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Editors</a:t>
            </a:r>
          </a:p>
        </p:txBody>
      </p:sp>
    </p:spTree>
    <p:extLst>
      <p:ext uri="{BB962C8B-B14F-4D97-AF65-F5344CB8AC3E}">
        <p14:creationId xmlns:p14="http://schemas.microsoft.com/office/powerpoint/2010/main" val="378574907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07E7BC-E599-47B2-B0D3-B6748E15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6" y="1197788"/>
            <a:ext cx="7037372" cy="341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Engineering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</p:spTree>
    <p:extLst>
      <p:ext uri="{BB962C8B-B14F-4D97-AF65-F5344CB8AC3E}">
        <p14:creationId xmlns:p14="http://schemas.microsoft.com/office/powerpoint/2010/main" val="417141549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Engineering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8F33E4-233C-4A27-B5F1-369BFDB02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8"/>
          <a:stretch/>
        </p:blipFill>
        <p:spPr bwMode="auto">
          <a:xfrm>
            <a:off x="1941019" y="1276982"/>
            <a:ext cx="4536504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9272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Engineering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3114CE-39C8-4372-8DA5-BF381F850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7" b="10983"/>
          <a:stretch/>
        </p:blipFill>
        <p:spPr bwMode="auto">
          <a:xfrm>
            <a:off x="2124504" y="1145742"/>
            <a:ext cx="4499992" cy="36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47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Engineering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7A93D8-CF66-46D4-B62A-6AEEC3CFC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0"/>
          <a:stretch/>
        </p:blipFill>
        <p:spPr bwMode="auto">
          <a:xfrm>
            <a:off x="2124638" y="1608056"/>
            <a:ext cx="449972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6473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171999" cy="410788"/>
          </a:xfrm>
        </p:spPr>
        <p:txBody>
          <a:bodyPr>
            <a:normAutofit fontScale="90000"/>
          </a:bodyPr>
          <a:lstStyle/>
          <a:p>
            <a:r>
              <a:rPr lang="en-GB" dirty="0"/>
              <a:t>Contents of the workshop – Day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000" y="891412"/>
            <a:ext cx="3815968" cy="37800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/>
              <a:t>Recap</a:t>
            </a:r>
          </a:p>
          <a:p>
            <a:pPr marL="342900" indent="-342900">
              <a:buFont typeface="+mj-lt"/>
              <a:buAutoNum type="arabicPeriod"/>
            </a:pPr>
            <a:endParaRPr lang="en-GB" b="1"/>
          </a:p>
          <a:p>
            <a:pPr marL="342900" indent="-342900">
              <a:buFont typeface="+mj-lt"/>
              <a:buAutoNum type="arabicPeriod"/>
            </a:pPr>
            <a:r>
              <a:rPr lang="en-GB" b="1"/>
              <a:t>Fixed base analyses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Loads and supports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Eigenvalue analysis</a:t>
            </a:r>
          </a:p>
          <a:p>
            <a:pPr marL="597150" lvl="1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en-GB" b="1"/>
              <a:t>Servers</a:t>
            </a:r>
          </a:p>
          <a:p>
            <a:pPr marL="342900" indent="-342900">
              <a:buFont typeface="+mj-lt"/>
              <a:buAutoNum type="arabicPeriod"/>
            </a:pPr>
            <a:endParaRPr lang="en-GB" b="1"/>
          </a:p>
          <a:p>
            <a:pPr marL="342900" indent="-342900">
              <a:buFont typeface="+mj-lt"/>
              <a:buAutoNum type="arabicPeriod"/>
            </a:pPr>
            <a:r>
              <a:rPr lang="en-GB" b="1"/>
              <a:t>The </a:t>
            </a:r>
            <a:r>
              <a:rPr lang="en-GB" b="1" dirty="0"/>
              <a:t>VIIA team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Automating team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Technical masters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Knowledge team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Taskforces</a:t>
            </a:r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4831200"/>
            <a:ext cx="180000" cy="135000"/>
          </a:xfrm>
        </p:spPr>
        <p:txBody>
          <a:bodyPr/>
          <a:lstStyle/>
          <a:p>
            <a:fld id="{C31F7836-E4B3-4985-A8BA-D04AF4A8C90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86500F0-3501-4C57-950C-1B1722FA72CC}"/>
              </a:ext>
            </a:extLst>
          </p:cNvPr>
          <p:cNvSpPr txBox="1">
            <a:spLocks/>
          </p:cNvSpPr>
          <p:nvPr/>
        </p:nvSpPr>
        <p:spPr>
          <a:xfrm>
            <a:off x="4599330" y="891412"/>
            <a:ext cx="3815968" cy="37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5"/>
            </a:pPr>
            <a:r>
              <a:rPr lang="en-GB" b="1"/>
              <a:t>Flexbase analyses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Loads and supports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/>
              <a:t>Result handling: Geo-output</a:t>
            </a:r>
          </a:p>
          <a:p>
            <a:pPr marL="342900" indent="-342900">
              <a:buFont typeface="+mj-lt"/>
              <a:buAutoNum type="arabicPeriod" startAt="5"/>
            </a:pPr>
            <a:endParaRPr lang="en-GB"/>
          </a:p>
          <a:p>
            <a:pPr marL="342900" indent="-342900">
              <a:buFont typeface="+mj-lt"/>
              <a:buAutoNum type="arabicPeriod" startAt="5"/>
            </a:pPr>
            <a:r>
              <a:rPr lang="en-GB" b="1"/>
              <a:t>Strengthening </a:t>
            </a:r>
            <a:r>
              <a:rPr lang="en-GB" b="1" dirty="0"/>
              <a:t>measures</a:t>
            </a:r>
          </a:p>
          <a:p>
            <a:pPr marL="342900" indent="-342900">
              <a:buFont typeface="+mj-lt"/>
              <a:buAutoNum type="arabicPeriod" startAt="5"/>
            </a:pPr>
            <a:endParaRPr lang="en-GB" dirty="0"/>
          </a:p>
          <a:p>
            <a:pPr marL="342900" indent="-342900">
              <a:buFont typeface="+mj-lt"/>
              <a:buAutoNum type="arabicPeriod" startAt="5"/>
            </a:pPr>
            <a:r>
              <a:rPr lang="en-GB" b="1" dirty="0"/>
              <a:t>Reporting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BSC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TVA</a:t>
            </a:r>
          </a:p>
          <a:p>
            <a:pPr marL="597150" lvl="1" indent="-342900">
              <a:buFont typeface="Wingdings" panose="05000000000000000000" pitchFamily="2" charset="2"/>
              <a:buChar char="§"/>
            </a:pPr>
            <a:r>
              <a:rPr lang="en-GB" sz="1300" dirty="0"/>
              <a:t>Appendices</a:t>
            </a:r>
          </a:p>
        </p:txBody>
      </p:sp>
      <p:pic>
        <p:nvPicPr>
          <p:cNvPr id="6" name="Picture 5" descr="VIIA by Go2Sure B.V.">
            <a:extLst>
              <a:ext uri="{FF2B5EF4-FFF2-40B4-BE49-F238E27FC236}">
                <a16:creationId xmlns:a16="http://schemas.microsoft.com/office/drawing/2014/main" id="{D3F0552F-4A9D-4EDC-A87F-FC2F73D3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6448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an object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Engineering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A07610F-1A92-4EA5-A444-36E3934B1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0"/>
          <a:stretch/>
        </p:blipFill>
        <p:spPr bwMode="auto">
          <a:xfrm>
            <a:off x="2322272" y="1117036"/>
            <a:ext cx="4104456" cy="37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7090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Team </a:t>
            </a:r>
          </a:p>
          <a:p>
            <a:r>
              <a:rPr lang="en-GB"/>
              <a:t>Technical master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Engineering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EF335C-FF77-43EF-8AE5-4106566E7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67404"/>
            <a:ext cx="3763764" cy="3305177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7A1A218-24FA-416C-8218-D2263DF56A7C}"/>
              </a:ext>
            </a:extLst>
          </p:cNvPr>
          <p:cNvSpPr txBox="1">
            <a:spLocks/>
          </p:cNvSpPr>
          <p:nvPr/>
        </p:nvSpPr>
        <p:spPr>
          <a:xfrm>
            <a:off x="468000" y="1528054"/>
            <a:ext cx="8172566" cy="539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Task force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768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Team </a:t>
            </a:r>
          </a:p>
          <a:p>
            <a:r>
              <a:rPr lang="en-GB"/>
              <a:t>Technical master</a:t>
            </a:r>
          </a:p>
          <a:p>
            <a:r>
              <a:rPr lang="en-GB"/>
              <a:t>Task force</a:t>
            </a:r>
          </a:p>
          <a:p>
            <a:r>
              <a:rPr lang="en-GB"/>
              <a:t>Automating team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VIIA team – Engineering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021D35-2E60-43C4-BF22-B3B6CAE88643}"/>
              </a:ext>
            </a:extLst>
          </p:cNvPr>
          <p:cNvSpPr txBox="1"/>
          <p:nvPr/>
        </p:nvSpPr>
        <p:spPr>
          <a:xfrm>
            <a:off x="4374500" y="1068097"/>
            <a:ext cx="953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Tender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072E7A5-2D29-4246-9016-F597F500DABC}"/>
              </a:ext>
            </a:extLst>
          </p:cNvPr>
          <p:cNvSpPr txBox="1">
            <a:spLocks/>
          </p:cNvSpPr>
          <p:nvPr/>
        </p:nvSpPr>
        <p:spPr>
          <a:xfrm>
            <a:off x="468000" y="2192472"/>
            <a:ext cx="8172566" cy="539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itchFamily="2" charset="2"/>
              <a:buChar char=""/>
              <a:defRPr sz="1600" kern="1200">
                <a:solidFill>
                  <a:srgbClr val="00577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Knowledge team</a:t>
            </a:r>
            <a:endParaRPr lang="en-GB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7486FC-418E-48E0-A3C3-ED8752D31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936258"/>
            <a:ext cx="4038628" cy="36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5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9DE325-E252-43AB-BF79-FABDF475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5040104" cy="3780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issue report should provide: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name (without we cannot contact user and ask specifics),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scripts to reproduce the error (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mainscript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model-json or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modelscript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(if we can’t reproduce the error we will not be able to check if issue is solved),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clear description of the error encountered and why that is an error (sometimes we get remarks like </a:t>
            </a:r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piles don’t work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…),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clear description of the requirements of the solution (code-snippet if you solved the issue yourself),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environment: version of the fem-client and the version of the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viiaPackage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(including last date of updating the branch, or better the branch hash),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explanation of the attempts that have been undertaken to solve the issue.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0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Reporting bugs / issue report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CA74D-31D6-4F47-A4BE-E2B89A1F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891412"/>
            <a:ext cx="3111719" cy="32918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96FCCA-65FA-483A-B806-A7848BB774ED}"/>
              </a:ext>
            </a:extLst>
          </p:cNvPr>
          <p:cNvSpPr/>
          <p:nvPr/>
        </p:nvSpPr>
        <p:spPr>
          <a:xfrm>
            <a:off x="6516216" y="3435846"/>
            <a:ext cx="864096" cy="504056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321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3F1A72D8-B8AE-484D-8E5B-F64DDF35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43" y="1221985"/>
            <a:ext cx="7929528" cy="30162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=====================================================================================================================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                                      Flexbase model supports (step 9 protocol)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=====================================================================================================================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Create flexbase supports if any analysis is selected after A4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if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888C6"/>
                </a:solidFill>
                <a:effectLst/>
                <a:latin typeface="JetBrains Mono"/>
              </a:rPr>
              <a:t>any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(a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not in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'A2'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'A3'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'A4'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for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analysis)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and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project.version ==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: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Shallow foundation interface for flex base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Select for FexBaseGlobal or FlexBaseFinal (provide file from geo-technical adviser)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Delete this part if there is no shallow foundation in the model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project.viia_create_supports(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support_type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'FlexBaseGlobal'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material_file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'USRDEF_940M_100%.dat'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Example FlexBaseFinal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project.viia_create_supports(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    support_type='FlexBaseFinal',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    additional_supported_shapes=['N0-VLOEREN-LIN-BETON-150-1'],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    material_dictionary={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        'USRDEF_XXXX_100%.dat': [fstrip for fstrip in project.collections.fstrips],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#         'USRDEF_XXXX_100%_floor.dat': ['N0-VLOEREN-LIN-BETON-150-1']})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Creation </a:t>
            </a:r>
            <a:r>
              <a:rPr lang="en-GB" dirty="0"/>
              <a:t>of </a:t>
            </a:r>
            <a:r>
              <a:rPr lang="en-GB" err="1"/>
              <a:t>flexbase</a:t>
            </a:r>
            <a:r>
              <a:rPr lang="en-GB"/>
              <a:t> supports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Flexbase analyses – Supports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A1E5B537-A65D-48EB-8AFB-8C46605FB491}"/>
              </a:ext>
            </a:extLst>
          </p:cNvPr>
          <p:cNvSpPr txBox="1"/>
          <p:nvPr/>
        </p:nvSpPr>
        <p:spPr>
          <a:xfrm>
            <a:off x="6660232" y="56080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AF5E205-DA79-4BF1-BE1A-C899ABE2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004857"/>
            <a:ext cx="2628240" cy="1631216"/>
          </a:xfrm>
          <a:prstGeom prst="rect">
            <a:avLst/>
          </a:prstGeom>
          <a:solidFill>
            <a:srgbClr val="2B2B2B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'MATERI'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1 NAME   USRDEF_940M_100%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DSNZ     4.15138E+08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DSSX     4.15138E+08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DSSY     4.15138E+08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RAYLEI    6.26231E-02 5.28754E-04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USRIFC COULOMB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USRVAL   5.2100E-01 1.5000E+05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USRSTA   0.0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'END'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01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F6E768-F79A-420A-8BED-A5B47A8D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17" y="1264590"/>
            <a:ext cx="3519819" cy="231152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Combination of Fixed support and interface (shallow foundation)/spring (pile foundation)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Flexbase analyses – Supports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B14446-0A5E-49CC-AEE3-A796A5255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257059"/>
            <a:ext cx="2777190" cy="2109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3AA49D-EEE8-4495-A85E-6606C45DC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379" y="2218377"/>
            <a:ext cx="2258879" cy="9387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798E71-C61C-4D34-8CB2-918ACC33C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58" y="3417064"/>
            <a:ext cx="2660762" cy="9387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739851-1EC1-4E63-B5AB-0232746AFF21}"/>
              </a:ext>
            </a:extLst>
          </p:cNvPr>
          <p:cNvCxnSpPr/>
          <p:nvPr/>
        </p:nvCxnSpPr>
        <p:spPr>
          <a:xfrm flipV="1">
            <a:off x="827584" y="2571750"/>
            <a:ext cx="720080" cy="79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84572A-BBC5-410D-9DF0-A2438EA4C9BE}"/>
              </a:ext>
            </a:extLst>
          </p:cNvPr>
          <p:cNvCxnSpPr>
            <a:cxnSpLocks/>
          </p:cNvCxnSpPr>
          <p:nvPr/>
        </p:nvCxnSpPr>
        <p:spPr>
          <a:xfrm flipH="1">
            <a:off x="5815258" y="2969156"/>
            <a:ext cx="916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4CB69F-31E9-4FBF-97F6-4890F47DADCE}"/>
              </a:ext>
            </a:extLst>
          </p:cNvPr>
          <p:cNvCxnSpPr>
            <a:cxnSpLocks/>
          </p:cNvCxnSpPr>
          <p:nvPr/>
        </p:nvCxnSpPr>
        <p:spPr>
          <a:xfrm>
            <a:off x="4851356" y="3287603"/>
            <a:ext cx="0" cy="59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hlinkClick r:id="rId8"/>
            <a:extLst>
              <a:ext uri="{FF2B5EF4-FFF2-40B4-BE49-F238E27FC236}">
                <a16:creationId xmlns:a16="http://schemas.microsoft.com/office/drawing/2014/main" id="{4619AAD6-1B58-42A9-A67B-9D5794C56F6E}"/>
              </a:ext>
            </a:extLst>
          </p:cNvPr>
          <p:cNvSpPr txBox="1"/>
          <p:nvPr/>
        </p:nvSpPr>
        <p:spPr>
          <a:xfrm>
            <a:off x="6660232" y="56080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20E20-42F0-490E-96AD-CAABB4CEE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512" y="3974023"/>
            <a:ext cx="2882508" cy="10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512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Eigenfrequency analysis (A7)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Non-linear static analysis (A10)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Flexbase analyses –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6B181BA-A481-489B-8FF7-FB5EDFBFF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4" y="3749702"/>
            <a:ext cx="2174554" cy="8941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533354-F8CC-42BB-AECC-F96BEF07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867" y="3823043"/>
            <a:ext cx="2236610" cy="74742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172E61-0F35-40E5-BDEC-C4FC38CB3B68}"/>
              </a:ext>
            </a:extLst>
          </p:cNvPr>
          <p:cNvCxnSpPr>
            <a:cxnSpLocks/>
          </p:cNvCxnSpPr>
          <p:nvPr/>
        </p:nvCxnSpPr>
        <p:spPr>
          <a:xfrm>
            <a:off x="2939808" y="4443958"/>
            <a:ext cx="324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D0B997BC-0702-4B13-9536-0205015D8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641" y="3164859"/>
            <a:ext cx="2951872" cy="831237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ECABD64E-11DD-49B0-B2CC-61EA4BF6D934}"/>
              </a:ext>
            </a:extLst>
          </p:cNvPr>
          <p:cNvSpPr/>
          <p:nvPr/>
        </p:nvSpPr>
        <p:spPr>
          <a:xfrm>
            <a:off x="7819051" y="3512708"/>
            <a:ext cx="288032" cy="1613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E42A0AC-C9C4-4EEB-B42B-7801AF72E921}"/>
              </a:ext>
            </a:extLst>
          </p:cNvPr>
          <p:cNvCxnSpPr>
            <a:cxnSpLocks/>
          </p:cNvCxnSpPr>
          <p:nvPr/>
        </p:nvCxnSpPr>
        <p:spPr>
          <a:xfrm flipV="1">
            <a:off x="4572000" y="3615537"/>
            <a:ext cx="3247051" cy="74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hlinkClick r:id="rId7"/>
            <a:extLst>
              <a:ext uri="{FF2B5EF4-FFF2-40B4-BE49-F238E27FC236}">
                <a16:creationId xmlns:a16="http://schemas.microsoft.com/office/drawing/2014/main" id="{9A04D47B-E5F7-482C-9E7B-D89C3946BAF5}"/>
              </a:ext>
            </a:extLst>
          </p:cNvPr>
          <p:cNvSpPr txBox="1"/>
          <p:nvPr/>
        </p:nvSpPr>
        <p:spPr>
          <a:xfrm>
            <a:off x="4283968" y="1837373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A5E31386-C96D-4B06-B5B7-9AAAC9FD1417}"/>
              </a:ext>
            </a:extLst>
          </p:cNvPr>
          <p:cNvSpPr txBox="1"/>
          <p:nvPr/>
        </p:nvSpPr>
        <p:spPr>
          <a:xfrm>
            <a:off x="4283968" y="85081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99C708-8DE5-42B2-ADFE-6AA303955F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5708" y="1076579"/>
            <a:ext cx="1954683" cy="1792990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7A72D126-F46E-4630-BD26-A0CFD3DC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2" y="1223492"/>
            <a:ext cx="5108440" cy="50783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Eigenvalue analysis flexbase (step A7 protocol)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if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'A7'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analysis: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project.viia_analysis(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'A7'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=run_analysis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nmodes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=num_modes)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44B55686-EC46-45E7-94CF-8CECC7E4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2" y="2187846"/>
            <a:ext cx="5108441" cy="13388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Nonlinear static flexbase analysis (step A10)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if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'A10'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analysis: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Convert imposed loads to self weight (as extra density), imposed loads are created in modelscript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project.viia_convert_self_weight_to_imposed_loads()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project.viia_analysis(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'A10'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=run_analysis)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project.viia_convert_imposed_loads_to_self_weight()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warnings.warn(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f"Imposed Loads have been converted to self weight. If not running analysis directly "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              f"(i.e. 'run_analysis' is set to False), then analysis is incorrect. Close DIANA and open A10 from "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                  f"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{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project.diana_settings.current_analysis_folder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}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8645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Flexbase </a:t>
            </a:r>
            <a:r>
              <a:rPr lang="en-GB" dirty="0"/>
              <a:t>analyses </a:t>
            </a:r>
            <a:r>
              <a:rPr lang="en-GB"/>
              <a:t>–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1E2E7-9B87-4E5C-B1C0-CA215155E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053505"/>
            <a:ext cx="2470792" cy="1845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80EA3-D40A-42C5-AE10-C1482C3C3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761951"/>
            <a:ext cx="1614313" cy="2188027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852B0A0-3803-466F-885D-8B2006108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55576" y="942350"/>
            <a:ext cx="2544640" cy="3779838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3B124C-53A0-4638-B85B-8DF28055F094}"/>
              </a:ext>
            </a:extLst>
          </p:cNvPr>
          <p:cNvSpPr/>
          <p:nvPr/>
        </p:nvSpPr>
        <p:spPr>
          <a:xfrm>
            <a:off x="1187624" y="2787774"/>
            <a:ext cx="432048" cy="1622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953463-A39D-452C-8F7F-9F040A00B3E8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619673" y="1855965"/>
            <a:ext cx="3168351" cy="1003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AD8F0F-CBCF-4961-A194-E973C55DE1B8}"/>
              </a:ext>
            </a:extLst>
          </p:cNvPr>
          <p:cNvCxnSpPr>
            <a:cxnSpLocks/>
            <a:stCxn id="37" idx="3"/>
            <a:endCxn id="10" idx="1"/>
          </p:cNvCxnSpPr>
          <p:nvPr/>
        </p:nvCxnSpPr>
        <p:spPr>
          <a:xfrm>
            <a:off x="1619672" y="3579862"/>
            <a:ext cx="2880320" cy="396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BC7383D-831F-47F3-AC7B-54BC370A212F}"/>
              </a:ext>
            </a:extLst>
          </p:cNvPr>
          <p:cNvSpPr/>
          <p:nvPr/>
        </p:nvSpPr>
        <p:spPr>
          <a:xfrm>
            <a:off x="1187624" y="3498760"/>
            <a:ext cx="432048" cy="1622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763429-2336-4055-BC72-3F610D7A6101}"/>
              </a:ext>
            </a:extLst>
          </p:cNvPr>
          <p:cNvSpPr/>
          <p:nvPr/>
        </p:nvSpPr>
        <p:spPr>
          <a:xfrm>
            <a:off x="5508104" y="3614508"/>
            <a:ext cx="432048" cy="1622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8788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Flexbase </a:t>
            </a:r>
            <a:r>
              <a:rPr lang="en-GB" dirty="0"/>
              <a:t>analyses </a:t>
            </a:r>
            <a:r>
              <a:rPr lang="en-GB"/>
              <a:t>– NLS results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6D836-3167-4A66-BC0B-75478497C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613" y="1167594"/>
            <a:ext cx="4347684" cy="2808312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A8202068-1576-46B9-A10A-12B3C555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33" y="915566"/>
            <a:ext cx="3501180" cy="3780000"/>
          </a:xfrm>
        </p:spPr>
        <p:txBody>
          <a:bodyPr/>
          <a:lstStyle/>
          <a:p>
            <a:r>
              <a:rPr lang="en-US" sz="1600"/>
              <a:t>Result pictures  </a:t>
            </a:r>
          </a:p>
          <a:p>
            <a:r>
              <a:rPr lang="en-US" sz="1600" b="1"/>
              <a:t>Geo Output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691282-0AB0-4578-A48C-2B4AD7AD754E}"/>
              </a:ext>
            </a:extLst>
          </p:cNvPr>
          <p:cNvCxnSpPr>
            <a:cxnSpLocks/>
          </p:cNvCxnSpPr>
          <p:nvPr/>
        </p:nvCxnSpPr>
        <p:spPr>
          <a:xfrm>
            <a:off x="1610242" y="1533620"/>
            <a:ext cx="225454" cy="678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A761FF1-D245-4C3C-AA48-5A00F7323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03" y="2283718"/>
            <a:ext cx="2318540" cy="208085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8CC4C84-1883-4D51-82FE-43EF3D2E9785}"/>
              </a:ext>
            </a:extLst>
          </p:cNvPr>
          <p:cNvSpPr/>
          <p:nvPr/>
        </p:nvSpPr>
        <p:spPr>
          <a:xfrm>
            <a:off x="3923928" y="2643758"/>
            <a:ext cx="1008112" cy="288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hlinkClick r:id="rId6"/>
            <a:extLst>
              <a:ext uri="{FF2B5EF4-FFF2-40B4-BE49-F238E27FC236}">
                <a16:creationId xmlns:a16="http://schemas.microsoft.com/office/drawing/2014/main" id="{72F353D1-5247-40A6-A0A0-F12C3539477F}"/>
              </a:ext>
            </a:extLst>
          </p:cNvPr>
          <p:cNvSpPr txBox="1"/>
          <p:nvPr/>
        </p:nvSpPr>
        <p:spPr>
          <a:xfrm>
            <a:off x="2502372" y="1036789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106487288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8000" y="891412"/>
            <a:ext cx="4214999" cy="3780000"/>
          </a:xfrm>
        </p:spPr>
        <p:txBody>
          <a:bodyPr/>
          <a:lstStyle/>
          <a:p>
            <a:r>
              <a:rPr lang="en-GB" dirty="0"/>
              <a:t>Non-linear Time History analyses (A12)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Flexbase </a:t>
            </a:r>
            <a:r>
              <a:rPr lang="en-GB" dirty="0"/>
              <a:t>analyses </a:t>
            </a:r>
            <a:r>
              <a:rPr lang="en-GB"/>
              <a:t>–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682C53-93C4-42EC-8FB7-9EFF8AD07179}"/>
              </a:ext>
            </a:extLst>
          </p:cNvPr>
          <p:cNvSpPr txBox="1"/>
          <p:nvPr/>
        </p:nvSpPr>
        <p:spPr>
          <a:xfrm>
            <a:off x="6006557" y="1868783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A12: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AB40F9-0634-43CF-8EF8-3717A4189ABD}"/>
              </a:ext>
            </a:extLst>
          </p:cNvPr>
          <p:cNvSpPr txBox="1"/>
          <p:nvPr/>
        </p:nvSpPr>
        <p:spPr>
          <a:xfrm>
            <a:off x="6012160" y="107185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A10: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AA1614-28CF-4B4C-9EB7-BB5C46B38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649" y="1471253"/>
            <a:ext cx="2907407" cy="2061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2C9F7-AA38-40C9-935F-96C08DA9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649" y="2206718"/>
            <a:ext cx="2860494" cy="235635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C9259E27-6760-4C74-8CE6-D5CF367A98EF}"/>
              </a:ext>
            </a:extLst>
          </p:cNvPr>
          <p:cNvSpPr txBox="1"/>
          <p:nvPr/>
        </p:nvSpPr>
        <p:spPr>
          <a:xfrm>
            <a:off x="4467984" y="88755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E177123-E41E-431B-9ADA-EA6E89744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7" y="1268652"/>
            <a:ext cx="4716016" cy="10618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Nonlinear time history flexbase analysis (step A12)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if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'A12'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in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analysis: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project.viia_create_loads(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'Base motion'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project.viia_add_basemotion_signals()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project.viia_create_loadcombination_base_motion(signal[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0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project.viia_create_datfile()</a:t>
            </a: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project.viia_analysis(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'A12'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=run_analysis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signals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=signal)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950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/>
              <a:t>Modelscript</a:t>
            </a:r>
          </a:p>
          <a:p>
            <a:r>
              <a:rPr lang="en-US"/>
              <a:t>Generate json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8" descr="VIIA by Go2Sure B.V.">
            <a:extLst>
              <a:ext uri="{FF2B5EF4-FFF2-40B4-BE49-F238E27FC236}">
                <a16:creationId xmlns:a16="http://schemas.microsoft.com/office/drawing/2014/main" id="{E42CCBCA-E291-45EE-AA0C-9C1E23AD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2989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433" y="915566"/>
            <a:ext cx="8172566" cy="3780000"/>
          </a:xfrm>
        </p:spPr>
        <p:txBody>
          <a:bodyPr/>
          <a:lstStyle/>
          <a:p>
            <a:r>
              <a:rPr lang="en-GB" dirty="0"/>
              <a:t>Create the A12 analysis for </a:t>
            </a:r>
            <a:r>
              <a:rPr lang="en-GB"/>
              <a:t>the workshop model in DIANA for </a:t>
            </a:r>
            <a:br>
              <a:rPr lang="en-GB"/>
            </a:br>
            <a:r>
              <a:rPr lang="en-GB"/>
              <a:t>signal S3.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600" dirty="0"/>
              <a:t>Bonus:</a:t>
            </a:r>
          </a:p>
          <a:p>
            <a:r>
              <a:rPr lang="en-GB"/>
              <a:t>Change the iteration method to ‘secant’ through the viiaPackage.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Flexbase analyses – Exercise </a:t>
            </a:r>
            <a:r>
              <a:rPr lang="en-GB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8C5F9-361F-4839-B6A0-9EDCF9833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368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A6FCD4C-E98A-4346-8970-01D056BC9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3964" y="1227906"/>
            <a:ext cx="3196072" cy="26876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22CF-AAD2-4A68-9E6B-ABC28B1A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B3D5C-7334-4AE0-A013-4236A9B17382}"/>
              </a:ext>
            </a:extLst>
          </p:cNvPr>
          <p:cNvSpPr txBox="1"/>
          <p:nvPr/>
        </p:nvSpPr>
        <p:spPr>
          <a:xfrm>
            <a:off x="634420" y="4775589"/>
            <a:ext cx="226827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/>
              <a:t>23 March 2022</a:t>
            </a:r>
          </a:p>
        </p:txBody>
      </p:sp>
    </p:spTree>
    <p:extLst>
      <p:ext uri="{BB962C8B-B14F-4D97-AF65-F5344CB8AC3E}">
        <p14:creationId xmlns:p14="http://schemas.microsoft.com/office/powerpoint/2010/main" val="259846063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Convergence graph </a:t>
            </a:r>
          </a:p>
          <a:p>
            <a:r>
              <a:rPr lang="en-US" sz="1600" dirty="0"/>
              <a:t>Base shear </a:t>
            </a:r>
          </a:p>
          <a:p>
            <a:r>
              <a:rPr lang="en-US" dirty="0"/>
              <a:t>Out-of-plane displacements </a:t>
            </a:r>
          </a:p>
          <a:p>
            <a:r>
              <a:rPr lang="en-US" sz="1600" dirty="0"/>
              <a:t>Result pictures  </a:t>
            </a:r>
          </a:p>
          <a:p>
            <a:r>
              <a:rPr lang="en-US" dirty="0"/>
              <a:t>Acceleration graphs </a:t>
            </a:r>
          </a:p>
          <a:p>
            <a:r>
              <a:rPr lang="en-US" sz="1600" b="1" dirty="0"/>
              <a:t>Geo Output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Flexbase</a:t>
            </a:r>
            <a:r>
              <a:rPr lang="en-GB" dirty="0"/>
              <a:t> analyses - </a:t>
            </a:r>
            <a:r>
              <a:rPr lang="en-GB"/>
              <a:t>Result handling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7336A90B-8A01-4D7F-B745-B456CDC6247E}"/>
              </a:ext>
            </a:extLst>
          </p:cNvPr>
          <p:cNvSpPr txBox="1"/>
          <p:nvPr/>
        </p:nvSpPr>
        <p:spPr>
          <a:xfrm>
            <a:off x="6660232" y="442084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5959376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AB18-491A-4C6E-B96A-5F28B907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Flexbase</a:t>
            </a:r>
            <a:r>
              <a:rPr lang="en-GB" dirty="0"/>
              <a:t> analyses - Result handling (2)</a:t>
            </a:r>
            <a:endParaRPr lang="en-US" dirty="0"/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916079F-3D16-419B-917D-C2C6C260F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2" y="761951"/>
            <a:ext cx="3686807" cy="24578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36EF-28CD-4523-9841-A0E20A78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E3A4286E-77E1-46F8-9C4F-F10069395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43" y="843558"/>
            <a:ext cx="4860032" cy="1620011"/>
          </a:xfrm>
          <a:prstGeom prst="rect">
            <a:avLst/>
          </a:prstGeom>
        </p:spPr>
      </p:pic>
      <p:pic>
        <p:nvPicPr>
          <p:cNvPr id="14" name="Picture 1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0310008-053E-482D-B9B4-9DC2CE25D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9822"/>
            <a:ext cx="4499992" cy="1499997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89E0297-9FDF-435E-8AC2-802EC689C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59646"/>
            <a:ext cx="4680520" cy="1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9466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AB18-491A-4C6E-B96A-5F28B907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Flexbase</a:t>
            </a:r>
            <a:r>
              <a:rPr lang="en-GB" dirty="0"/>
              <a:t> analyses - Result handling (3)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36EF-28CD-4523-9841-A0E20A78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BC6583E6-A62D-4AA4-8606-7A97D6798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3717032" cy="2787774"/>
          </a:xfrm>
          <a:prstGeom prst="rect">
            <a:avLst/>
          </a:prstGeom>
        </p:spPr>
      </p:pic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908F5388-02FB-46D2-959F-1B4FD4664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79" y="1203598"/>
            <a:ext cx="3920889" cy="29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64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running A10 analysis, set ‘</a:t>
            </a:r>
            <a:r>
              <a:rPr lang="en-GB" dirty="0" err="1"/>
              <a:t>run_analysis</a:t>
            </a:r>
            <a:r>
              <a:rPr lang="en-GB" dirty="0"/>
              <a:t>’ to </a:t>
            </a:r>
            <a:r>
              <a:rPr lang="en-GB" b="1" dirty="0"/>
              <a:t>True. </a:t>
            </a:r>
            <a:r>
              <a:rPr lang="en-GB" dirty="0" err="1"/>
              <a:t>geo_output</a:t>
            </a:r>
            <a:r>
              <a:rPr lang="en-GB" dirty="0"/>
              <a:t>_</a:t>
            </a:r>
            <a:r>
              <a:rPr lang="en-GB" b="1" dirty="0"/>
              <a:t> </a:t>
            </a:r>
            <a:r>
              <a:rPr lang="en-GB" dirty="0" err="1"/>
              <a:t>nls</a:t>
            </a:r>
            <a:r>
              <a:rPr lang="en-GB" dirty="0"/>
              <a:t> is automatically created in analysis folder.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Alternatively, this can be manually created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 err="1"/>
              <a:t>Flexbase</a:t>
            </a:r>
            <a:r>
              <a:rPr lang="en-GB" sz="2000" dirty="0"/>
              <a:t> analyses - Result handling </a:t>
            </a:r>
            <a:r>
              <a:rPr lang="en-GB" sz="2000" dirty="0" err="1"/>
              <a:t>GeoOutput</a:t>
            </a:r>
            <a:r>
              <a:rPr lang="en-GB" sz="2000" dirty="0"/>
              <a:t> NLS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C00D8-A57E-46AF-AA0E-9D09AE98D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44" y="1421897"/>
            <a:ext cx="4284496" cy="14719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626749-94DF-4A66-B51B-A977379D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71" y="1421897"/>
            <a:ext cx="3199631" cy="18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1CF8F1-788E-4430-9C00-8E794718C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97" y="3649170"/>
            <a:ext cx="4632084" cy="429021"/>
          </a:xfrm>
          <a:prstGeom prst="rect">
            <a:avLst/>
          </a:prstGeom>
        </p:spPr>
      </p:pic>
      <p:sp>
        <p:nvSpPr>
          <p:cNvPr id="10" name="TextBox 9">
            <a:hlinkClick r:id="rId7"/>
            <a:extLst>
              <a:ext uri="{FF2B5EF4-FFF2-40B4-BE49-F238E27FC236}">
                <a16:creationId xmlns:a16="http://schemas.microsoft.com/office/drawing/2014/main" id="{B2036A28-1F86-4981-8906-BC3952468619}"/>
              </a:ext>
            </a:extLst>
          </p:cNvPr>
          <p:cNvSpPr txBox="1"/>
          <p:nvPr/>
        </p:nvSpPr>
        <p:spPr>
          <a:xfrm>
            <a:off x="7373183" y="425752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4129119100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Through the result script</a:t>
            </a:r>
          </a:p>
          <a:p>
            <a:endParaRPr lang="en-GB" dirty="0"/>
          </a:p>
          <a:p>
            <a:r>
              <a:rPr lang="en-GB" dirty="0"/>
              <a:t>Specify signal (str), </a:t>
            </a:r>
            <a:r>
              <a:rPr lang="en-GB" dirty="0" err="1"/>
              <a:t>geo_output</a:t>
            </a:r>
            <a:r>
              <a:rPr lang="en-GB" dirty="0"/>
              <a:t> (bool), </a:t>
            </a:r>
            <a:r>
              <a:rPr lang="en-GB" dirty="0" err="1"/>
              <a:t>bsc_nls_dir</a:t>
            </a:r>
            <a:r>
              <a:rPr lang="en-GB" dirty="0"/>
              <a:t>(Path) and </a:t>
            </a:r>
            <a:r>
              <a:rPr lang="en-GB" dirty="0" err="1"/>
              <a:t>tva_nls_dir</a:t>
            </a:r>
            <a:r>
              <a:rPr lang="en-GB" dirty="0"/>
              <a:t> (Path)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/>
              <a:t>Flexbase analyses - Result handling GeoOutput NLTH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45855-5B56-498E-B4A4-C38D19005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198060"/>
            <a:ext cx="5328592" cy="28753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E48F9C7-F0A8-4C2A-946C-CECD0F5C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16081"/>
            <a:ext cx="2381834" cy="24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EBA97847-C6C1-42E4-AF2D-416C8B6B3DA2}"/>
              </a:ext>
            </a:extLst>
          </p:cNvPr>
          <p:cNvSpPr txBox="1"/>
          <p:nvPr/>
        </p:nvSpPr>
        <p:spPr>
          <a:xfrm>
            <a:off x="7373183" y="425752"/>
            <a:ext cx="838161" cy="2616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378544747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Flexbase</a:t>
            </a:r>
            <a:r>
              <a:rPr lang="en-GB" dirty="0"/>
              <a:t> analyses - Result handling </a:t>
            </a:r>
            <a:r>
              <a:rPr lang="en-GB" dirty="0" err="1"/>
              <a:t>GeoOutput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21FCA7D-DA43-407F-A44C-315F737DF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260" y="14218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125B93-634C-448E-A8D3-27DC13D7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4" y="1185853"/>
            <a:ext cx="3295518" cy="31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2715302-BAC2-40DE-8AEF-EF980EF2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41" y="1138556"/>
            <a:ext cx="3767358" cy="32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8645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Existing analyses shows deficiencies (BSC report)</a:t>
            </a:r>
            <a:endParaRPr lang="en-GB" dirty="0"/>
          </a:p>
          <a:p>
            <a:r>
              <a:rPr lang="en-GB"/>
              <a:t>Select measures -&gt; maatregelen overleg</a:t>
            </a:r>
            <a:endParaRPr lang="en-GB" dirty="0"/>
          </a:p>
          <a:p>
            <a:r>
              <a:rPr lang="en-GB"/>
              <a:t>GMC</a:t>
            </a:r>
          </a:p>
          <a:p>
            <a:r>
              <a:rPr lang="en-GB"/>
              <a:t>Cost engineer</a:t>
            </a:r>
            <a:endParaRPr lang="en-GB" dirty="0"/>
          </a:p>
          <a:p>
            <a:r>
              <a:rPr lang="en-GB"/>
              <a:t>Add measures in model and analyse</a:t>
            </a:r>
          </a:p>
          <a:p>
            <a:r>
              <a:rPr lang="en-GB"/>
              <a:t>Update version number</a:t>
            </a:r>
          </a:p>
          <a:p>
            <a:r>
              <a:rPr lang="en-GB"/>
              <a:t>Measures in MYVIIA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424480" cy="410788"/>
          </a:xfrm>
        </p:spPr>
        <p:txBody>
          <a:bodyPr>
            <a:normAutofit fontScale="90000"/>
          </a:bodyPr>
          <a:lstStyle/>
          <a:p>
            <a:r>
              <a:rPr lang="en-GB"/>
              <a:t>Strengthening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38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F0761DCF-D200-4C01-B58B-9E2363BC176E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3954590031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Strengthening - A10 for NLS and A12 for NLTH (version number: 1)</a:t>
            </a:r>
          </a:p>
          <a:p>
            <a:r>
              <a:rPr lang="en-GB" dirty="0"/>
              <a:t>With Strengthening – A13 for NLS and A15 for NLTH (version number: 2)</a:t>
            </a:r>
          </a:p>
          <a:p>
            <a:r>
              <a:rPr lang="en-GB" dirty="0"/>
              <a:t>In case strengthening is applied with no significant change in mass, specify </a:t>
            </a:r>
            <a:r>
              <a:rPr lang="en-GB" b="1" dirty="0" err="1"/>
              <a:t>tva_nls_dir</a:t>
            </a:r>
            <a:r>
              <a:rPr lang="en-GB" b="1" dirty="0"/>
              <a:t> </a:t>
            </a:r>
            <a:r>
              <a:rPr lang="en-GB" dirty="0"/>
              <a:t>same as </a:t>
            </a:r>
            <a:r>
              <a:rPr lang="en-GB" b="1" dirty="0" err="1"/>
              <a:t>bsc_nls_dir</a:t>
            </a:r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000" y="351163"/>
            <a:ext cx="8424480" cy="410788"/>
          </a:xfrm>
        </p:spPr>
        <p:txBody>
          <a:bodyPr>
            <a:normAutofit fontScale="90000"/>
          </a:bodyPr>
          <a:lstStyle/>
          <a:p>
            <a:r>
              <a:rPr lang="en-GB"/>
              <a:t>Strengthening – Result handling GeoOutput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18B5302F-7806-46A3-BEB4-CE62BD97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6430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Fixed base analyses –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/>
              <a:t>Main script</a:t>
            </a:r>
          </a:p>
          <a:p>
            <a:endParaRPr lang="en-US"/>
          </a:p>
          <a:p>
            <a:r>
              <a:rPr lang="en-US"/>
              <a:t>Load the model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Convert imposed loads to self weight for fixed base analyses (A1-A4)</a:t>
            </a:r>
          </a:p>
          <a:p>
            <a:endParaRPr lang="en-US"/>
          </a:p>
          <a:p>
            <a:pPr lvl="1"/>
            <a:r>
              <a:rPr lang="en-US"/>
              <a:t>Make sure to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E35B004-C702-462E-A84F-0A552BDD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1203598"/>
            <a:ext cx="8208457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 = viia_create_project(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project_name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'XXXX'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version_nr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33EFF-8378-4D5F-B113-0C26886B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851670"/>
            <a:ext cx="8208456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project.viia_read_dump(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'model/XXXX-model'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False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E7C6287-9730-437C-99EF-CD23F405B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2859782"/>
            <a:ext cx="8208456" cy="86177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Convert imposed loads to self weight (as extra density), imposed loads are created in modelscript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project.viia_convert_imposed_loads_to_self_weight()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Create the load combination for dead load (static situation)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project.viia_create_loadcombination_static()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VIIA by Go2Sure B.V.">
            <a:extLst>
              <a:ext uri="{FF2B5EF4-FFF2-40B4-BE49-F238E27FC236}">
                <a16:creationId xmlns:a16="http://schemas.microsoft.com/office/drawing/2014/main" id="{E42CCBCA-E291-45EE-AA0C-9C1E23AD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3582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D0B3-D36C-41B0-A93F-3195E010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5801-629E-4024-AEA2-33C6FFDE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BSC</a:t>
            </a:r>
          </a:p>
          <a:p>
            <a:pPr marL="270000" lvl="1" indent="0">
              <a:buNone/>
            </a:pPr>
            <a:r>
              <a:rPr lang="en-US" dirty="0" err="1"/>
              <a:t>Beoordeling</a:t>
            </a:r>
            <a:r>
              <a:rPr lang="en-US" dirty="0"/>
              <a:t> </a:t>
            </a:r>
            <a:r>
              <a:rPr lang="en-US" dirty="0" err="1"/>
              <a:t>Seismische</a:t>
            </a:r>
            <a:r>
              <a:rPr lang="en-US" dirty="0"/>
              <a:t> </a:t>
            </a:r>
            <a:r>
              <a:rPr lang="en-US" dirty="0" err="1"/>
              <a:t>Capaciteit</a:t>
            </a:r>
            <a:endParaRPr lang="en-US" dirty="0"/>
          </a:p>
          <a:p>
            <a:r>
              <a:rPr lang="en-US" dirty="0"/>
              <a:t>TVA</a:t>
            </a:r>
          </a:p>
          <a:p>
            <a:pPr marL="270000" lvl="1" indent="0">
              <a:buNone/>
            </a:pPr>
            <a:r>
              <a:rPr lang="en-US" dirty="0" err="1"/>
              <a:t>Technisch</a:t>
            </a:r>
            <a:r>
              <a:rPr lang="en-US" dirty="0"/>
              <a:t> </a:t>
            </a:r>
            <a:r>
              <a:rPr lang="en-US" dirty="0" err="1"/>
              <a:t>VersterkingsAdvies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67E-6FCE-47AB-9D39-2B81125C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6BC1A66-1844-4D73-8FA8-DFBE7BA6C03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54221-904A-45B2-A794-978BE37B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98" y="3106341"/>
            <a:ext cx="3996446" cy="4841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DB56CF-F25A-4835-80C2-408A31C94228}"/>
              </a:ext>
            </a:extLst>
          </p:cNvPr>
          <p:cNvCxnSpPr/>
          <p:nvPr/>
        </p:nvCxnSpPr>
        <p:spPr>
          <a:xfrm>
            <a:off x="1547664" y="3348440"/>
            <a:ext cx="11521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VIIA by Go2Sure B.V.">
            <a:extLst>
              <a:ext uri="{FF2B5EF4-FFF2-40B4-BE49-F238E27FC236}">
                <a16:creationId xmlns:a16="http://schemas.microsoft.com/office/drawing/2014/main" id="{0266C31F-7C8D-47E4-A284-B5FE4BD2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40316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D0B3-D36C-41B0-A93F-3195E010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5801-629E-4024-AEA2-33C6FFDE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Requirements for </a:t>
            </a:r>
            <a:r>
              <a:rPr lang="en-US" dirty="0" err="1"/>
              <a:t>viia_create_report</a:t>
            </a:r>
            <a:r>
              <a:rPr lang="en-US" dirty="0"/>
              <a:t>() for NLTH</a:t>
            </a:r>
          </a:p>
          <a:p>
            <a:pPr lvl="1"/>
            <a:r>
              <a:rPr lang="en-US" dirty="0"/>
              <a:t>General information is retrieved from MYVIIA</a:t>
            </a:r>
          </a:p>
          <a:p>
            <a:pPr lvl="1"/>
            <a:r>
              <a:rPr lang="nl-NL" dirty="0"/>
              <a:t>Analyses folders (including images) for:</a:t>
            </a:r>
          </a:p>
          <a:p>
            <a:pPr lvl="2"/>
            <a:r>
              <a:rPr lang="nl-NL" dirty="0"/>
              <a:t>A7 – Eigenvalue flex base</a:t>
            </a:r>
          </a:p>
          <a:p>
            <a:pPr lvl="2"/>
            <a:r>
              <a:rPr lang="nl-NL" dirty="0"/>
              <a:t>A10 – NLS flex base</a:t>
            </a:r>
          </a:p>
          <a:p>
            <a:pPr lvl="2"/>
            <a:r>
              <a:rPr lang="nl-NL" dirty="0"/>
              <a:t>A12 – NLTH flex base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Manual replacement of images is possible -&gt; partly work in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67E-6FCE-47AB-9D39-2B81125C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6BC1A66-1844-4D73-8FA8-DFBE7BA6C031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6" name="Picture 5" descr="VIIA by Go2Sure B.V.">
            <a:extLst>
              <a:ext uri="{FF2B5EF4-FFF2-40B4-BE49-F238E27FC236}">
                <a16:creationId xmlns:a16="http://schemas.microsoft.com/office/drawing/2014/main" id="{875AEC2F-C4D1-45D2-B474-1C430CEE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4400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CFED-5DCB-4045-A4B6-0FD8E156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1203598"/>
            <a:ext cx="4176465" cy="410788"/>
          </a:xfrm>
        </p:spPr>
        <p:txBody>
          <a:bodyPr>
            <a:normAutofit fontScale="90000"/>
          </a:bodyPr>
          <a:lstStyle/>
          <a:p>
            <a:r>
              <a:rPr lang="en-US"/>
              <a:t>Thanks, we hope you enjoyed this workshop!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2FAE-D581-4FEA-AF48-190BB6F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5" name="Picture 4" descr="VIIA by Go2Sure B.V.">
            <a:extLst>
              <a:ext uri="{FF2B5EF4-FFF2-40B4-BE49-F238E27FC236}">
                <a16:creationId xmlns:a16="http://schemas.microsoft.com/office/drawing/2014/main" id="{F5DE92C3-9ADD-43E0-BB73-F5186A2A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0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Fixed base analyses –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/>
              <a:t>Create fixed base supports (example for shallow foundations)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Provide numerical constraint for columns and beams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94E4C88-92EB-4242-AD4A-6D640DDB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296525"/>
            <a:ext cx="8208455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Add fixed base supports for shallow foundation (to fstrip collection)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project.viia_create_supports(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'FixedBase’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F9B399A-E43D-4118-A8BB-5AB734EAE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46" y="2231209"/>
            <a:ext cx="8220053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Add boundary springs which prevent beams and columns from spinning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project.viia_create_all_boundary_springs_for_static_analysis(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spring_stiffness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50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79833-EEB2-40FA-AC4F-680FE529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784" y="2653146"/>
            <a:ext cx="3168352" cy="2206317"/>
          </a:xfrm>
          <a:prstGeom prst="rect">
            <a:avLst/>
          </a:prstGeom>
        </p:spPr>
      </p:pic>
      <p:pic>
        <p:nvPicPr>
          <p:cNvPr id="11" name="Picture 10" descr="VIIA by Go2Sure B.V.">
            <a:extLst>
              <a:ext uri="{FF2B5EF4-FFF2-40B4-BE49-F238E27FC236}">
                <a16:creationId xmlns:a16="http://schemas.microsoft.com/office/drawing/2014/main" id="{14D6F171-0E7C-40A5-B633-18A346DC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4450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Fixed base analyses – Linear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/>
              <a:t>Convert to linear material properties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(and back)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F06A04-1888-4F25-8BF5-66549407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44" y="1280506"/>
            <a:ext cx="8208455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For fixed base analysis set the materials (temporarily to linear)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project.viia_linear_properties()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C7DED-8BAA-45AC-948D-E6DA528E1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44" y="2225257"/>
            <a:ext cx="8208455" cy="24622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project.viia_non_linear_properties()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EA949-515F-4712-91F6-8C93A21A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40" y="2716004"/>
            <a:ext cx="3016419" cy="150435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4A3939-E885-44D1-A32A-C22AE2299941}"/>
              </a:ext>
            </a:extLst>
          </p:cNvPr>
          <p:cNvCxnSpPr/>
          <p:nvPr/>
        </p:nvCxnSpPr>
        <p:spPr>
          <a:xfrm>
            <a:off x="3779912" y="3579862"/>
            <a:ext cx="64204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C2AEC86-7FD0-4E18-BD69-47CAE657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79" y="2714476"/>
            <a:ext cx="3016419" cy="1665554"/>
          </a:xfrm>
          <a:prstGeom prst="rect">
            <a:avLst/>
          </a:prstGeom>
        </p:spPr>
      </p:pic>
      <p:pic>
        <p:nvPicPr>
          <p:cNvPr id="11" name="Picture 10" descr="VIIA by Go2Sure B.V.">
            <a:extLst>
              <a:ext uri="{FF2B5EF4-FFF2-40B4-BE49-F238E27FC236}">
                <a16:creationId xmlns:a16="http://schemas.microsoft.com/office/drawing/2014/main" id="{07D48B20-0160-4CBC-BB3F-770990E8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334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D57A-1503-4353-BDCA-CD3CD499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Fixed base analyses – Static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A8A2-49FB-4F69-B46C-3F7AB484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891412"/>
            <a:ext cx="8171999" cy="3780000"/>
          </a:xfrm>
        </p:spPr>
        <p:txBody>
          <a:bodyPr/>
          <a:lstStyle/>
          <a:p>
            <a:r>
              <a:rPr lang="en-US"/>
              <a:t>Run static linear elastic analysis (A1)</a:t>
            </a:r>
          </a:p>
          <a:p>
            <a:pPr lvl="1"/>
            <a:r>
              <a:rPr lang="en-US" sz="1200"/>
              <a:t>Select run = True to run directly in DIANA and handle results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AF63-0FA2-43CE-ADD4-2108480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73685A64-91A4-4D3D-84E9-C1286C9A2E23}"/>
              </a:ext>
            </a:extLst>
          </p:cNvPr>
          <p:cNvSpPr txBox="1"/>
          <p:nvPr/>
        </p:nvSpPr>
        <p:spPr>
          <a:xfrm>
            <a:off x="7812359" y="465299"/>
            <a:ext cx="838161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Protocol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BC85DB-5DA4-44BA-BC7B-DEEF78F2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3" y="2115968"/>
            <a:ext cx="3294138" cy="1397513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35EC1EFE-6675-4721-BEDF-D6409E43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24" y="1583818"/>
            <a:ext cx="8208455" cy="4001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Linear elastic static calculation (step A1 protocol)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project.viia_analysis(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analysis_nr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A4926"/>
                </a:solidFill>
                <a:effectLst/>
                <a:latin typeface="JetBrains Mono"/>
              </a:rPr>
              <a:t>run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=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11DDF-3608-47F4-B43C-3A2BBBA58C22}"/>
              </a:ext>
            </a:extLst>
          </p:cNvPr>
          <p:cNvSpPr txBox="1"/>
          <p:nvPr/>
        </p:nvSpPr>
        <p:spPr>
          <a:xfrm>
            <a:off x="445993" y="3702981"/>
            <a:ext cx="74585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00</a:t>
            </a:r>
            <a:r>
              <a:rPr lang="en-US" sz="1100">
                <a:solidFill>
                  <a:srgbClr val="000000"/>
                </a:solidFill>
                <a:effectLst/>
              </a:rPr>
              <a:t>:00:00 Out-file of A1 - Lineair statische analyse moved to analysis folder.</a:t>
            </a:r>
          </a:p>
          <a:p>
            <a:r>
              <a:rPr lang="en-US" sz="1100">
                <a:solidFill>
                  <a:srgbClr val="000000"/>
                </a:solidFill>
              </a:rPr>
              <a:t>00</a:t>
            </a:r>
            <a:r>
              <a:rPr lang="en-US" sz="1100">
                <a:solidFill>
                  <a:srgbClr val="000000"/>
                </a:solidFill>
                <a:effectLst/>
              </a:rPr>
              <a:t>:00:00 Result-file of A1 - Lineair statische analyse is locked, a copy is made in analysis folder.</a:t>
            </a:r>
          </a:p>
          <a:p>
            <a:r>
              <a:rPr lang="en-US" sz="1100">
                <a:solidFill>
                  <a:srgbClr val="000000"/>
                </a:solidFill>
              </a:rPr>
              <a:t>00</a:t>
            </a:r>
            <a:r>
              <a:rPr lang="en-US" sz="1100">
                <a:solidFill>
                  <a:srgbClr val="000000"/>
                </a:solidFill>
                <a:effectLst/>
              </a:rPr>
              <a:t>:00:00 The sum of the vertical loads is 829.3 kN.</a:t>
            </a:r>
          </a:p>
          <a:p>
            <a:r>
              <a:rPr lang="en-US" sz="1100">
                <a:solidFill>
                  <a:srgbClr val="000000"/>
                </a:solidFill>
              </a:rPr>
              <a:t>00</a:t>
            </a:r>
            <a:r>
              <a:rPr lang="en-US" sz="1100">
                <a:solidFill>
                  <a:srgbClr val="000000"/>
                </a:solidFill>
                <a:effectLst/>
              </a:rPr>
              <a:t>:00:00 The center of mass is x: 2.993 m and y: 6.021 m.</a:t>
            </a:r>
          </a:p>
          <a:p>
            <a:r>
              <a:rPr lang="en-US" sz="1100">
                <a:solidFill>
                  <a:srgbClr val="000000"/>
                </a:solidFill>
              </a:rPr>
              <a:t>00</a:t>
            </a:r>
            <a:r>
              <a:rPr lang="en-US" sz="1100">
                <a:solidFill>
                  <a:srgbClr val="000000"/>
                </a:solidFill>
                <a:effectLst/>
              </a:rPr>
              <a:t>:00:00 Runtime of A1: 24.5 s</a:t>
            </a:r>
            <a:endParaRPr lang="en-US" sz="1100">
              <a:effectLst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7F02EF-FF85-4BC6-BACE-876AD4D47B7F}"/>
              </a:ext>
            </a:extLst>
          </p:cNvPr>
          <p:cNvSpPr/>
          <p:nvPr/>
        </p:nvSpPr>
        <p:spPr>
          <a:xfrm>
            <a:off x="2721798" y="3953599"/>
            <a:ext cx="720080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17C2FC39-4059-4E91-8086-294601C52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13389"/>
            <a:ext cx="3635950" cy="1696777"/>
          </a:xfrm>
          <a:prstGeom prst="rect">
            <a:avLst/>
          </a:prstGeom>
        </p:spPr>
      </p:pic>
      <p:pic>
        <p:nvPicPr>
          <p:cNvPr id="13" name="Picture 12" descr="VIIA by Go2Sure B.V.">
            <a:extLst>
              <a:ext uri="{FF2B5EF4-FFF2-40B4-BE49-F238E27FC236}">
                <a16:creationId xmlns:a16="http://schemas.microsoft.com/office/drawing/2014/main" id="{D6AD28BA-4E94-4AA5-A3D4-E7329E56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04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3AAC-0C64-435A-9809-819625A0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Fixed base analyses – Booleans mainscript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8A3DB-3BAB-40FA-8A06-C71DA81D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747E116-36D7-48A6-BFBA-88FB686B52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to add boundary springs during static analysis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boundary_spring_static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False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Analysis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analysis = 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'A1'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num_modes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  <a:t>100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897BB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signal = [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'S1'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]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run_analysis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pictures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mesh check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mesh_check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applying connections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detailing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True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report creation, set to True to create report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report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False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governing_analysis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'S1'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# Boolean for cost quantities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cost_quantities =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False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D9504-6A78-4231-9648-7EC250E4006B}"/>
              </a:ext>
            </a:extLst>
          </p:cNvPr>
          <p:cNvSpPr txBox="1"/>
          <p:nvPr/>
        </p:nvSpPr>
        <p:spPr>
          <a:xfrm>
            <a:off x="3707904" y="1361792"/>
            <a:ext cx="5285180" cy="2839239"/>
          </a:xfrm>
          <a:custGeom>
            <a:avLst/>
            <a:gdLst>
              <a:gd name="connsiteX0" fmla="*/ 0 w 5285180"/>
              <a:gd name="connsiteY0" fmla="*/ 0 h 2839239"/>
              <a:gd name="connsiteX1" fmla="*/ 660648 w 5285180"/>
              <a:gd name="connsiteY1" fmla="*/ 0 h 2839239"/>
              <a:gd name="connsiteX2" fmla="*/ 1321295 w 5285180"/>
              <a:gd name="connsiteY2" fmla="*/ 0 h 2839239"/>
              <a:gd name="connsiteX3" fmla="*/ 2034794 w 5285180"/>
              <a:gd name="connsiteY3" fmla="*/ 0 h 2839239"/>
              <a:gd name="connsiteX4" fmla="*/ 2748294 w 5285180"/>
              <a:gd name="connsiteY4" fmla="*/ 0 h 2839239"/>
              <a:gd name="connsiteX5" fmla="*/ 3461793 w 5285180"/>
              <a:gd name="connsiteY5" fmla="*/ 0 h 2839239"/>
              <a:gd name="connsiteX6" fmla="*/ 4069589 w 5285180"/>
              <a:gd name="connsiteY6" fmla="*/ 0 h 2839239"/>
              <a:gd name="connsiteX7" fmla="*/ 5285180 w 5285180"/>
              <a:gd name="connsiteY7" fmla="*/ 0 h 2839239"/>
              <a:gd name="connsiteX8" fmla="*/ 5285180 w 5285180"/>
              <a:gd name="connsiteY8" fmla="*/ 539455 h 2839239"/>
              <a:gd name="connsiteX9" fmla="*/ 5285180 w 5285180"/>
              <a:gd name="connsiteY9" fmla="*/ 1135696 h 2839239"/>
              <a:gd name="connsiteX10" fmla="*/ 5285180 w 5285180"/>
              <a:gd name="connsiteY10" fmla="*/ 1675151 h 2839239"/>
              <a:gd name="connsiteX11" fmla="*/ 5285180 w 5285180"/>
              <a:gd name="connsiteY11" fmla="*/ 2242999 h 2839239"/>
              <a:gd name="connsiteX12" fmla="*/ 5285180 w 5285180"/>
              <a:gd name="connsiteY12" fmla="*/ 2839239 h 2839239"/>
              <a:gd name="connsiteX13" fmla="*/ 4624533 w 5285180"/>
              <a:gd name="connsiteY13" fmla="*/ 2839239 h 2839239"/>
              <a:gd name="connsiteX14" fmla="*/ 4016737 w 5285180"/>
              <a:gd name="connsiteY14" fmla="*/ 2839239 h 2839239"/>
              <a:gd name="connsiteX15" fmla="*/ 3408941 w 5285180"/>
              <a:gd name="connsiteY15" fmla="*/ 2839239 h 2839239"/>
              <a:gd name="connsiteX16" fmla="*/ 2748294 w 5285180"/>
              <a:gd name="connsiteY16" fmla="*/ 2839239 h 2839239"/>
              <a:gd name="connsiteX17" fmla="*/ 2193350 w 5285180"/>
              <a:gd name="connsiteY17" fmla="*/ 2839239 h 2839239"/>
              <a:gd name="connsiteX18" fmla="*/ 1532702 w 5285180"/>
              <a:gd name="connsiteY18" fmla="*/ 2839239 h 2839239"/>
              <a:gd name="connsiteX19" fmla="*/ 872055 w 5285180"/>
              <a:gd name="connsiteY19" fmla="*/ 2839239 h 2839239"/>
              <a:gd name="connsiteX20" fmla="*/ 0 w 5285180"/>
              <a:gd name="connsiteY20" fmla="*/ 2839239 h 2839239"/>
              <a:gd name="connsiteX21" fmla="*/ 0 w 5285180"/>
              <a:gd name="connsiteY21" fmla="*/ 2328176 h 2839239"/>
              <a:gd name="connsiteX22" fmla="*/ 0 w 5285180"/>
              <a:gd name="connsiteY22" fmla="*/ 1703543 h 2839239"/>
              <a:gd name="connsiteX23" fmla="*/ 0 w 5285180"/>
              <a:gd name="connsiteY23" fmla="*/ 1220873 h 2839239"/>
              <a:gd name="connsiteX24" fmla="*/ 0 w 5285180"/>
              <a:gd name="connsiteY24" fmla="*/ 681417 h 2839239"/>
              <a:gd name="connsiteX25" fmla="*/ 0 w 5285180"/>
              <a:gd name="connsiteY25" fmla="*/ 0 h 283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85180" h="2839239" fill="none" extrusionOk="0">
                <a:moveTo>
                  <a:pt x="0" y="0"/>
                </a:moveTo>
                <a:cubicBezTo>
                  <a:pt x="287015" y="12999"/>
                  <a:pt x="341872" y="14628"/>
                  <a:pt x="660648" y="0"/>
                </a:cubicBezTo>
                <a:cubicBezTo>
                  <a:pt x="979424" y="-14628"/>
                  <a:pt x="1114277" y="22615"/>
                  <a:pt x="1321295" y="0"/>
                </a:cubicBezTo>
                <a:cubicBezTo>
                  <a:pt x="1528313" y="-22615"/>
                  <a:pt x="1788805" y="-27088"/>
                  <a:pt x="2034794" y="0"/>
                </a:cubicBezTo>
                <a:cubicBezTo>
                  <a:pt x="2280783" y="27088"/>
                  <a:pt x="2438186" y="-26603"/>
                  <a:pt x="2748294" y="0"/>
                </a:cubicBezTo>
                <a:cubicBezTo>
                  <a:pt x="3058402" y="26603"/>
                  <a:pt x="3153427" y="-3376"/>
                  <a:pt x="3461793" y="0"/>
                </a:cubicBezTo>
                <a:cubicBezTo>
                  <a:pt x="3770159" y="3376"/>
                  <a:pt x="3796854" y="13682"/>
                  <a:pt x="4069589" y="0"/>
                </a:cubicBezTo>
                <a:cubicBezTo>
                  <a:pt x="4342324" y="-13682"/>
                  <a:pt x="4679490" y="33819"/>
                  <a:pt x="5285180" y="0"/>
                </a:cubicBezTo>
                <a:cubicBezTo>
                  <a:pt x="5299923" y="193437"/>
                  <a:pt x="5261777" y="419792"/>
                  <a:pt x="5285180" y="539455"/>
                </a:cubicBezTo>
                <a:cubicBezTo>
                  <a:pt x="5308583" y="659119"/>
                  <a:pt x="5275572" y="919904"/>
                  <a:pt x="5285180" y="1135696"/>
                </a:cubicBezTo>
                <a:cubicBezTo>
                  <a:pt x="5294788" y="1351488"/>
                  <a:pt x="5273181" y="1467980"/>
                  <a:pt x="5285180" y="1675151"/>
                </a:cubicBezTo>
                <a:cubicBezTo>
                  <a:pt x="5297179" y="1882322"/>
                  <a:pt x="5270114" y="2091977"/>
                  <a:pt x="5285180" y="2242999"/>
                </a:cubicBezTo>
                <a:cubicBezTo>
                  <a:pt x="5300246" y="2394021"/>
                  <a:pt x="5260399" y="2569810"/>
                  <a:pt x="5285180" y="2839239"/>
                </a:cubicBezTo>
                <a:cubicBezTo>
                  <a:pt x="5046681" y="2861112"/>
                  <a:pt x="4875169" y="2809483"/>
                  <a:pt x="4624533" y="2839239"/>
                </a:cubicBezTo>
                <a:cubicBezTo>
                  <a:pt x="4373897" y="2868995"/>
                  <a:pt x="4292854" y="2831157"/>
                  <a:pt x="4016737" y="2839239"/>
                </a:cubicBezTo>
                <a:cubicBezTo>
                  <a:pt x="3740620" y="2847321"/>
                  <a:pt x="3574568" y="2834668"/>
                  <a:pt x="3408941" y="2839239"/>
                </a:cubicBezTo>
                <a:cubicBezTo>
                  <a:pt x="3243314" y="2843810"/>
                  <a:pt x="3054802" y="2871153"/>
                  <a:pt x="2748294" y="2839239"/>
                </a:cubicBezTo>
                <a:cubicBezTo>
                  <a:pt x="2441786" y="2807325"/>
                  <a:pt x="2309235" y="2820621"/>
                  <a:pt x="2193350" y="2839239"/>
                </a:cubicBezTo>
                <a:cubicBezTo>
                  <a:pt x="2077465" y="2857857"/>
                  <a:pt x="1803813" y="2842176"/>
                  <a:pt x="1532702" y="2839239"/>
                </a:cubicBezTo>
                <a:cubicBezTo>
                  <a:pt x="1261591" y="2836302"/>
                  <a:pt x="1038187" y="2850057"/>
                  <a:pt x="872055" y="2839239"/>
                </a:cubicBezTo>
                <a:cubicBezTo>
                  <a:pt x="705923" y="2828421"/>
                  <a:pt x="406788" y="2850489"/>
                  <a:pt x="0" y="2839239"/>
                </a:cubicBezTo>
                <a:cubicBezTo>
                  <a:pt x="11092" y="2687937"/>
                  <a:pt x="15695" y="2512929"/>
                  <a:pt x="0" y="2328176"/>
                </a:cubicBezTo>
                <a:cubicBezTo>
                  <a:pt x="-15695" y="2143423"/>
                  <a:pt x="24010" y="1870758"/>
                  <a:pt x="0" y="1703543"/>
                </a:cubicBezTo>
                <a:cubicBezTo>
                  <a:pt x="-24010" y="1536328"/>
                  <a:pt x="-7141" y="1387214"/>
                  <a:pt x="0" y="1220873"/>
                </a:cubicBezTo>
                <a:cubicBezTo>
                  <a:pt x="7141" y="1054532"/>
                  <a:pt x="175" y="827709"/>
                  <a:pt x="0" y="681417"/>
                </a:cubicBezTo>
                <a:cubicBezTo>
                  <a:pt x="-175" y="535125"/>
                  <a:pt x="-16198" y="299486"/>
                  <a:pt x="0" y="0"/>
                </a:cubicBezTo>
                <a:close/>
              </a:path>
              <a:path w="5285180" h="2839239" stroke="0" extrusionOk="0">
                <a:moveTo>
                  <a:pt x="0" y="0"/>
                </a:moveTo>
                <a:cubicBezTo>
                  <a:pt x="256878" y="8911"/>
                  <a:pt x="464726" y="-7203"/>
                  <a:pt x="660648" y="0"/>
                </a:cubicBezTo>
                <a:cubicBezTo>
                  <a:pt x="856570" y="7203"/>
                  <a:pt x="1045902" y="-12869"/>
                  <a:pt x="1268443" y="0"/>
                </a:cubicBezTo>
                <a:cubicBezTo>
                  <a:pt x="1490985" y="12869"/>
                  <a:pt x="1519825" y="9055"/>
                  <a:pt x="1770535" y="0"/>
                </a:cubicBezTo>
                <a:cubicBezTo>
                  <a:pt x="2021245" y="-9055"/>
                  <a:pt x="2210846" y="-6953"/>
                  <a:pt x="2484035" y="0"/>
                </a:cubicBezTo>
                <a:cubicBezTo>
                  <a:pt x="2757224" y="6953"/>
                  <a:pt x="2839847" y="-759"/>
                  <a:pt x="2986127" y="0"/>
                </a:cubicBezTo>
                <a:cubicBezTo>
                  <a:pt x="3132407" y="759"/>
                  <a:pt x="3382463" y="6296"/>
                  <a:pt x="3593922" y="0"/>
                </a:cubicBezTo>
                <a:cubicBezTo>
                  <a:pt x="3805381" y="-6296"/>
                  <a:pt x="3999191" y="-2685"/>
                  <a:pt x="4360274" y="0"/>
                </a:cubicBezTo>
                <a:cubicBezTo>
                  <a:pt x="4721357" y="2685"/>
                  <a:pt x="4955875" y="-44002"/>
                  <a:pt x="5285180" y="0"/>
                </a:cubicBezTo>
                <a:cubicBezTo>
                  <a:pt x="5267267" y="174149"/>
                  <a:pt x="5261814" y="488806"/>
                  <a:pt x="5285180" y="624633"/>
                </a:cubicBezTo>
                <a:cubicBezTo>
                  <a:pt x="5308546" y="760460"/>
                  <a:pt x="5296830" y="1006072"/>
                  <a:pt x="5285180" y="1249265"/>
                </a:cubicBezTo>
                <a:cubicBezTo>
                  <a:pt x="5273530" y="1492458"/>
                  <a:pt x="5302029" y="1704755"/>
                  <a:pt x="5285180" y="1873898"/>
                </a:cubicBezTo>
                <a:cubicBezTo>
                  <a:pt x="5268331" y="2043041"/>
                  <a:pt x="5249027" y="2479621"/>
                  <a:pt x="5285180" y="2839239"/>
                </a:cubicBezTo>
                <a:cubicBezTo>
                  <a:pt x="5024884" y="2819782"/>
                  <a:pt x="4965186" y="2825562"/>
                  <a:pt x="4730236" y="2839239"/>
                </a:cubicBezTo>
                <a:cubicBezTo>
                  <a:pt x="4495286" y="2852916"/>
                  <a:pt x="4170947" y="2869164"/>
                  <a:pt x="3963885" y="2839239"/>
                </a:cubicBezTo>
                <a:cubicBezTo>
                  <a:pt x="3756823" y="2809314"/>
                  <a:pt x="3624928" y="2860181"/>
                  <a:pt x="3303238" y="2839239"/>
                </a:cubicBezTo>
                <a:cubicBezTo>
                  <a:pt x="2981548" y="2818297"/>
                  <a:pt x="2973013" y="2823107"/>
                  <a:pt x="2695442" y="2839239"/>
                </a:cubicBezTo>
                <a:cubicBezTo>
                  <a:pt x="2417871" y="2855371"/>
                  <a:pt x="2335290" y="2822810"/>
                  <a:pt x="2193350" y="2839239"/>
                </a:cubicBezTo>
                <a:cubicBezTo>
                  <a:pt x="2051410" y="2855668"/>
                  <a:pt x="1677320" y="2855368"/>
                  <a:pt x="1426999" y="2839239"/>
                </a:cubicBezTo>
                <a:cubicBezTo>
                  <a:pt x="1176678" y="2823110"/>
                  <a:pt x="1145573" y="2819904"/>
                  <a:pt x="924907" y="2839239"/>
                </a:cubicBezTo>
                <a:cubicBezTo>
                  <a:pt x="704241" y="2858574"/>
                  <a:pt x="345591" y="2845925"/>
                  <a:pt x="0" y="2839239"/>
                </a:cubicBezTo>
                <a:cubicBezTo>
                  <a:pt x="19588" y="2581834"/>
                  <a:pt x="-29059" y="2490006"/>
                  <a:pt x="0" y="2242999"/>
                </a:cubicBezTo>
                <a:cubicBezTo>
                  <a:pt x="29059" y="1995992"/>
                  <a:pt x="-18724" y="1861709"/>
                  <a:pt x="0" y="1731936"/>
                </a:cubicBezTo>
                <a:cubicBezTo>
                  <a:pt x="18724" y="1602163"/>
                  <a:pt x="15161" y="1283594"/>
                  <a:pt x="0" y="1135696"/>
                </a:cubicBezTo>
                <a:cubicBezTo>
                  <a:pt x="-15161" y="987798"/>
                  <a:pt x="-4536" y="650019"/>
                  <a:pt x="0" y="511063"/>
                </a:cubicBezTo>
                <a:cubicBezTo>
                  <a:pt x="4536" y="372107"/>
                  <a:pt x="18555" y="168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524431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050" b="1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en-US" sz="1050" b="1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analysis from A1, A2, A3, A4, A7, A10, A12, A13, A15.</a:t>
            </a:r>
          </a:p>
          <a:p>
            <a:r>
              <a:rPr lang="en-US" sz="105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inputs allowed.</a:t>
            </a:r>
            <a:endParaRPr lang="en-US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Num_modes</a:t>
            </a:r>
          </a:p>
          <a:p>
            <a:r>
              <a:rPr lang="en-US" sz="105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the number of modes for A3 and</a:t>
            </a:r>
            <a:r>
              <a:rPr lang="en-US" sz="105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/or A7.</a:t>
            </a:r>
          </a:p>
          <a:p>
            <a:endParaRPr lang="en-US" sz="1050">
              <a:solidFill>
                <a:srgbClr val="1F497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</a:t>
            </a:r>
            <a:endParaRPr lang="en-US" sz="1050" b="1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analysis from S1, S2, S3, S4, S5, S6, S7, S8, S9, S10, S11.</a:t>
            </a:r>
          </a:p>
          <a:p>
            <a:r>
              <a:rPr lang="en-US" sz="105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inputs allowed.</a:t>
            </a:r>
            <a:endParaRPr lang="en-US" sz="10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5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Pictures</a:t>
            </a:r>
          </a:p>
          <a:p>
            <a:r>
              <a:rPr lang="en-US" sz="105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model pictures. This will be extended for result pictures, when you don’t want to generate result pictures when running analysis.</a:t>
            </a:r>
          </a:p>
          <a:p>
            <a:endParaRPr lang="en-US" sz="1050">
              <a:solidFill>
                <a:srgbClr val="1F49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50" b="1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Cost_quantities</a:t>
            </a:r>
          </a:p>
          <a:p>
            <a:r>
              <a:rPr lang="en-US" sz="105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Generate and send cost key figures to cost engineer.</a:t>
            </a:r>
          </a:p>
        </p:txBody>
      </p:sp>
    </p:spTree>
    <p:extLst>
      <p:ext uri="{BB962C8B-B14F-4D97-AF65-F5344CB8AC3E}">
        <p14:creationId xmlns:p14="http://schemas.microsoft.com/office/powerpoint/2010/main" val="166720260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5D-116B-415C-8AA1-48A5BF8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Fixed base analyses – Exercise 5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9A44-B932-4747-9053-5106E6AE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891412"/>
            <a:ext cx="3671952" cy="378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Run the eigenfrequency analysis</a:t>
            </a:r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/>
          </a:p>
          <a:p>
            <a:pPr marL="0" indent="0">
              <a:buNone/>
            </a:pPr>
            <a:endParaRPr lang="en-US" b="1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E200-B237-4805-A287-7AC2152A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7836-E4B3-4985-A8BA-D04AF4A8C90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1360E2-45ED-4EBA-8B00-3B98615CC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28" y="331117"/>
            <a:ext cx="1861199" cy="861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1214C1-BED3-4F15-BA2A-59B36F130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96002"/>
            <a:ext cx="3177150" cy="1951496"/>
          </a:xfrm>
          <a:prstGeom prst="rect">
            <a:avLst/>
          </a:prstGeom>
        </p:spPr>
      </p:pic>
      <p:pic>
        <p:nvPicPr>
          <p:cNvPr id="10" name="Picture 9" descr="VIIA by Go2Sure B.V.">
            <a:extLst>
              <a:ext uri="{FF2B5EF4-FFF2-40B4-BE49-F238E27FC236}">
                <a16:creationId xmlns:a16="http://schemas.microsoft.com/office/drawing/2014/main" id="{A5D0C41C-8A54-4725-BE17-2E8488D2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42" y="4060827"/>
            <a:ext cx="731510" cy="73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4E85449-E7F2-46D4-B271-076B04E17A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4" y="2698730"/>
            <a:ext cx="3748585" cy="1249528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7CC0F0FB-5481-4160-932B-CDD52D5FF7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4" y="1449155"/>
            <a:ext cx="3748584" cy="12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906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rhdhv ppt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A5C100"/>
      </a:accent1>
      <a:accent2>
        <a:srgbClr val="0086A8"/>
      </a:accent2>
      <a:accent3>
        <a:srgbClr val="00577E"/>
      </a:accent3>
      <a:accent4>
        <a:srgbClr val="E31F18"/>
      </a:accent4>
      <a:accent5>
        <a:srgbClr val="72971B"/>
      </a:accent5>
      <a:accent6>
        <a:srgbClr val="696868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n Screen 16x9_Corporate.potx" id="{0E3F80FB-B837-4EA1-AE6A-453737D8AA5C}" vid="{564EAB17-A17E-428F-8044-407EB6F6A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 Screen 16x9_Corporate</Template>
  <TotalTime>1117</TotalTime>
  <Words>2107</Words>
  <Application>Microsoft Office PowerPoint</Application>
  <PresentationFormat>On-screen Show (16:9)</PresentationFormat>
  <Paragraphs>362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JetBrains Mono</vt:lpstr>
      <vt:lpstr>Wingdings</vt:lpstr>
      <vt:lpstr>Office Theme</vt:lpstr>
      <vt:lpstr>viiaPackage basics</vt:lpstr>
      <vt:lpstr>Contents of the workshop – Day 2</vt:lpstr>
      <vt:lpstr>Recap</vt:lpstr>
      <vt:lpstr>Fixed base analyses – Loading</vt:lpstr>
      <vt:lpstr>Fixed base analyses – Supports</vt:lpstr>
      <vt:lpstr>Fixed base analyses – Linear materials</vt:lpstr>
      <vt:lpstr>Fixed base analyses – Static</vt:lpstr>
      <vt:lpstr>Fixed base analyses – Booleans mainscript</vt:lpstr>
      <vt:lpstr>Fixed base analyses – Exercise 5</vt:lpstr>
      <vt:lpstr>Fixed base analyses – LTH</vt:lpstr>
      <vt:lpstr>VIIA Servers</vt:lpstr>
      <vt:lpstr>PowerPoint Presentation</vt:lpstr>
      <vt:lpstr>The VIIA team – Proposal</vt:lpstr>
      <vt:lpstr>The VIIA team – Object</vt:lpstr>
      <vt:lpstr>The VIIA team – Object</vt:lpstr>
      <vt:lpstr>The VIIA team – Engineering</vt:lpstr>
      <vt:lpstr>The VIIA team – Engineering</vt:lpstr>
      <vt:lpstr>The VIIA team – Engineering</vt:lpstr>
      <vt:lpstr>The VIIA team – Engineering</vt:lpstr>
      <vt:lpstr>The VIIA team – Engineering</vt:lpstr>
      <vt:lpstr>The VIIA team – Engineering</vt:lpstr>
      <vt:lpstr>The VIIA team – Engineering</vt:lpstr>
      <vt:lpstr>Reporting bugs / issue report</vt:lpstr>
      <vt:lpstr>Flexbase analyses – Supports</vt:lpstr>
      <vt:lpstr>Flexbase analyses – Supports</vt:lpstr>
      <vt:lpstr>Flexbase analyses – Loads</vt:lpstr>
      <vt:lpstr>Flexbase analyses – Loads</vt:lpstr>
      <vt:lpstr>Flexbase analyses – NLS results</vt:lpstr>
      <vt:lpstr>Flexbase analyses – Loads</vt:lpstr>
      <vt:lpstr>Flexbase analyses – Exercise 6</vt:lpstr>
      <vt:lpstr>PowerPoint Presentation</vt:lpstr>
      <vt:lpstr>Flexbase analyses - Result handling</vt:lpstr>
      <vt:lpstr>Flexbase analyses - Result handling (2)</vt:lpstr>
      <vt:lpstr>Flexbase analyses - Result handling (3)</vt:lpstr>
      <vt:lpstr>Flexbase analyses - Result handling GeoOutput NLS</vt:lpstr>
      <vt:lpstr>Flexbase analyses - Result handling GeoOutput NLTH</vt:lpstr>
      <vt:lpstr>Flexbase analyses - Result handling GeoOutput</vt:lpstr>
      <vt:lpstr>Strengthening </vt:lpstr>
      <vt:lpstr>Strengthening – Result handling GeoOutput </vt:lpstr>
      <vt:lpstr>Reporting</vt:lpstr>
      <vt:lpstr>Reporting</vt:lpstr>
      <vt:lpstr>Thanks, we hope you enjoyed this workshop!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-viiaPackage basics</dc:title>
  <dc:creator>VIIA</dc:creator>
  <cp:lastModifiedBy>Reinier Ringers</cp:lastModifiedBy>
  <cp:revision>53</cp:revision>
  <cp:lastPrinted>2016-05-11T07:06:19Z</cp:lastPrinted>
  <dcterms:created xsi:type="dcterms:W3CDTF">2021-10-04T12:02:24Z</dcterms:created>
  <dcterms:modified xsi:type="dcterms:W3CDTF">2022-03-30T13:56:27Z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ignTemplate">
    <vt:lpwstr>Corporate</vt:lpwstr>
  </property>
  <property fmtid="{D5CDD505-2E9C-101B-9397-08002B2CF9AE}" pid="3" name="SecondLogo">
    <vt:lpwstr/>
  </property>
  <property fmtid="{D5CDD505-2E9C-101B-9397-08002B2CF9AE}" pid="4" name="Author">
    <vt:lpwstr>VIIA</vt:lpwstr>
  </property>
  <property fmtid="{D5CDD505-2E9C-101B-9397-08002B2CF9AE}" pid="5" name="Date">
    <vt:lpwstr>30 March 2022</vt:lpwstr>
  </property>
  <property fmtid="{D5CDD505-2E9C-101B-9397-08002B2CF9AE}" pid="6" name="FooterLogo">
    <vt:bool>true</vt:bool>
  </property>
  <property fmtid="{D5CDD505-2E9C-101B-9397-08002B2CF9AE}" pid="7" name="FooterSecLogo">
    <vt:bool>false</vt:bool>
  </property>
  <property fmtid="{D5CDD505-2E9C-101B-9397-08002B2CF9AE}" pid="8" name="FooterDate">
    <vt:bool>true</vt:bool>
  </property>
  <property fmtid="{D5CDD505-2E9C-101B-9397-08002B2CF9AE}" pid="9" name="FooterNumbers">
    <vt:bool>true</vt:bool>
  </property>
  <property fmtid="{D5CDD505-2E9C-101B-9397-08002B2CF9AE}" pid="10" name="FooterTitle">
    <vt:bool>false</vt:bool>
  </property>
  <property fmtid="{D5CDD505-2E9C-101B-9397-08002B2CF9AE}" pid="11" name="RHDHV Template">
    <vt:bool>true</vt:bool>
  </property>
  <property fmtid="{D5CDD505-2E9C-101B-9397-08002B2CF9AE}" pid="12" name="endorsedBrandPath">
    <vt:lpwstr/>
  </property>
  <property fmtid="{D5CDD505-2E9C-101B-9397-08002B2CF9AE}" pid="13" name="PresentationType">
    <vt:lpwstr>On Screen 16x9</vt:lpwstr>
  </property>
  <property fmtid="{D5CDD505-2E9C-101B-9397-08002B2CF9AE}" pid="14" name="Classification">
    <vt:lpwstr>Internal use only</vt:lpwstr>
  </property>
  <property fmtid="{D5CDD505-2E9C-101B-9397-08002B2CF9AE}" pid="15" name="Title2nd">
    <vt:lpwstr/>
  </property>
  <property fmtid="{D5CDD505-2E9C-101B-9397-08002B2CF9AE}" pid="16" name="PresentationText">
    <vt:lpwstr/>
  </property>
  <property fmtid="{D5CDD505-2E9C-101B-9397-08002B2CF9AE}" pid="17" name="Originator">
    <vt:lpwstr/>
  </property>
  <property fmtid="{D5CDD505-2E9C-101B-9397-08002B2CF9AE}" pid="18" name="Volume/Systems">
    <vt:lpwstr/>
  </property>
  <property fmtid="{D5CDD505-2E9C-101B-9397-08002B2CF9AE}" pid="19" name="Levels/Locations">
    <vt:lpwstr/>
  </property>
  <property fmtid="{D5CDD505-2E9C-101B-9397-08002B2CF9AE}" pid="20" name="Role">
    <vt:lpwstr/>
  </property>
  <property fmtid="{D5CDD505-2E9C-101B-9397-08002B2CF9AE}" pid="21" name="RevisionNumber">
    <vt:lpwstr/>
  </property>
  <property fmtid="{D5CDD505-2E9C-101B-9397-08002B2CF9AE}" pid="22" name="CDCDocNumber">
    <vt:lpwstr/>
  </property>
  <property fmtid="{D5CDD505-2E9C-101B-9397-08002B2CF9AE}" pid="23" name="Status">
    <vt:lpwstr>/</vt:lpwstr>
  </property>
  <property fmtid="{D5CDD505-2E9C-101B-9397-08002B2CF9AE}" pid="24" name="CDCstatus">
    <vt:lpwstr>Custom</vt:lpwstr>
  </property>
  <property fmtid="{D5CDD505-2E9C-101B-9397-08002B2CF9AE}" pid="25" name="CDCcode">
    <vt:lpwstr/>
  </property>
  <property fmtid="{D5CDD505-2E9C-101B-9397-08002B2CF9AE}" pid="26" name="NewCDC">
    <vt:lpwstr>1</vt:lpwstr>
  </property>
  <property fmtid="{D5CDD505-2E9C-101B-9397-08002B2CF9AE}" pid="27" name="ProjectNumber">
    <vt:lpwstr/>
  </property>
  <property fmtid="{D5CDD505-2E9C-101B-9397-08002B2CF9AE}" pid="28" name="AppVersion">
    <vt:lpwstr/>
  </property>
</Properties>
</file>