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8" r:id="rId2"/>
    <p:sldId id="340" r:id="rId3"/>
    <p:sldId id="351" r:id="rId4"/>
    <p:sldId id="381" r:id="rId5"/>
    <p:sldId id="382" r:id="rId6"/>
    <p:sldId id="409" r:id="rId7"/>
    <p:sldId id="385" r:id="rId8"/>
    <p:sldId id="366" r:id="rId9"/>
    <p:sldId id="383" r:id="rId10"/>
    <p:sldId id="384" r:id="rId11"/>
    <p:sldId id="412" r:id="rId12"/>
    <p:sldId id="387" r:id="rId13"/>
    <p:sldId id="388" r:id="rId14"/>
    <p:sldId id="391" r:id="rId15"/>
    <p:sldId id="393" r:id="rId16"/>
    <p:sldId id="394" r:id="rId17"/>
    <p:sldId id="390" r:id="rId18"/>
    <p:sldId id="392" r:id="rId19"/>
    <p:sldId id="411" r:id="rId20"/>
    <p:sldId id="410" r:id="rId21"/>
    <p:sldId id="374" r:id="rId22"/>
    <p:sldId id="396" r:id="rId23"/>
    <p:sldId id="397" r:id="rId24"/>
    <p:sldId id="399" r:id="rId25"/>
    <p:sldId id="395" r:id="rId26"/>
    <p:sldId id="398" r:id="rId27"/>
    <p:sldId id="408" r:id="rId28"/>
  </p:sldIdLst>
  <p:sldSz cx="9144000" cy="5143500" type="screen16x9"/>
  <p:notesSz cx="6810375" cy="9942513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6B52B1F-3814-42D6-B79A-7CE4D52DCE7F}">
          <p14:sldIdLst>
            <p14:sldId id="348"/>
            <p14:sldId id="340"/>
          </p14:sldIdLst>
        </p14:section>
        <p14:section name="Setup environment" id="{F80C3DCF-00D9-42BB-94BA-306E3A7B2B95}">
          <p14:sldIdLst>
            <p14:sldId id="351"/>
            <p14:sldId id="381"/>
            <p14:sldId id="382"/>
            <p14:sldId id="409"/>
            <p14:sldId id="385"/>
          </p14:sldIdLst>
        </p14:section>
        <p14:section name="Modelling basics" id="{27B2F030-7D1D-43FD-B0DD-9B6B92F12184}">
          <p14:sldIdLst>
            <p14:sldId id="366"/>
            <p14:sldId id="383"/>
            <p14:sldId id="384"/>
            <p14:sldId id="412"/>
            <p14:sldId id="387"/>
            <p14:sldId id="388"/>
            <p14:sldId id="391"/>
            <p14:sldId id="393"/>
            <p14:sldId id="394"/>
            <p14:sldId id="390"/>
            <p14:sldId id="392"/>
            <p14:sldId id="411"/>
            <p14:sldId id="410"/>
          </p14:sldIdLst>
        </p14:section>
        <p14:section name="Exercises" id="{A58E56EE-7E09-4650-A657-A0A8F946A944}">
          <p14:sldIdLst>
            <p14:sldId id="374"/>
            <p14:sldId id="396"/>
            <p14:sldId id="397"/>
            <p14:sldId id="399"/>
            <p14:sldId id="395"/>
            <p14:sldId id="398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 Erkens - Janssen" initials="KE-J" lastIdx="11" clrIdx="0"/>
  <p:cmAuthor id="1" name="Jane Smith" initials="JS" lastIdx="1" clrIdx="1"/>
  <p:cmAuthor id="2" name="Aivaras Aukselis" initials="AA" lastIdx="1" clrIdx="2">
    <p:extLst>
      <p:ext uri="{19B8F6BF-5375-455C-9EA6-DF929625EA0E}">
        <p15:presenceInfo xmlns:p15="http://schemas.microsoft.com/office/powerpoint/2012/main" userId="S::aivaras.aukselis@rhdhv.com::13ec0d56-045f-48c9-b61f-4b0da4b824e9" providerId="AD"/>
      </p:ext>
    </p:extLst>
  </p:cmAuthor>
  <p:cmAuthor id="3" name="Reinier" initials="R" lastIdx="1" clrIdx="3">
    <p:extLst>
      <p:ext uri="{19B8F6BF-5375-455C-9EA6-DF929625EA0E}">
        <p15:presenceInfo xmlns:p15="http://schemas.microsoft.com/office/powerpoint/2012/main" userId="S::reinier.ringers@rhdhv.com::a6127e99-f90f-432d-8a2b-511e9da9d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E"/>
    <a:srgbClr val="FF0000"/>
    <a:srgbClr val="091AF5"/>
    <a:srgbClr val="000000"/>
    <a:srgbClr val="F39600"/>
    <a:srgbClr val="811066"/>
    <a:srgbClr val="A5C100"/>
    <a:srgbClr val="0086A8"/>
    <a:srgbClr val="FF0066"/>
    <a:srgbClr val="C7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3" autoAdjust="0"/>
    <p:restoredTop sz="87074" autoAdjust="0"/>
  </p:normalViewPr>
  <p:slideViewPr>
    <p:cSldViewPr>
      <p:cViewPr varScale="1">
        <p:scale>
          <a:sx n="147" d="100"/>
          <a:sy n="147" d="100"/>
        </p:scale>
        <p:origin x="330" y="126"/>
      </p:cViewPr>
      <p:guideLst>
        <p:guide orient="horz" pos="803"/>
        <p:guide orient="horz" pos="1755"/>
        <p:guide orient="horz" pos="2174"/>
        <p:guide orient="horz" pos="3114"/>
        <p:guide orient="horz" pos="2412"/>
        <p:guide/>
        <p:guide orient="horz"/>
        <p:guide orient="horz" pos="3239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3060" y="6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685E-4C7D-43DA-A5CC-0B0D5026355F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F812-77C3-42B3-B29F-C106ACEB85AA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360D-640D-4769-B230-0EDE5D3F7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7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0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7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6360D-640D-4769-B230-0EDE5D3F7EE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5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fopic">
            <a:extLst>
              <a:ext uri="{FF2B5EF4-FFF2-40B4-BE49-F238E27FC236}">
                <a16:creationId xmlns:a16="http://schemas.microsoft.com/office/drawing/2014/main" id="{7C475F6C-2ECB-464E-BDAB-47756BF9D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auto">
          <a:xfrm>
            <a:off x="0" y="0"/>
            <a:ext cx="5058633" cy="5144400"/>
          </a:xfrm>
          <a:custGeom>
            <a:avLst/>
            <a:gdLst>
              <a:gd name="T0" fmla="*/ 1417 w 1417"/>
              <a:gd name="T1" fmla="*/ 0 h 1441"/>
              <a:gd name="T2" fmla="*/ 0 w 1417"/>
              <a:gd name="T3" fmla="*/ 0 h 1441"/>
              <a:gd name="T4" fmla="*/ 0 w 1417"/>
              <a:gd name="T5" fmla="*/ 1441 h 1441"/>
              <a:gd name="T6" fmla="*/ 598 w 1417"/>
              <a:gd name="T7" fmla="*/ 1441 h 1441"/>
              <a:gd name="T8" fmla="*/ 1417 w 1417"/>
              <a:gd name="T9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" h="1441">
                <a:moveTo>
                  <a:pt x="14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0" y="1441"/>
                  <a:pt x="599" y="1441"/>
                  <a:pt x="598" y="1441"/>
                </a:cubicBezTo>
                <a:cubicBezTo>
                  <a:pt x="1259" y="419"/>
                  <a:pt x="1417" y="0"/>
                  <a:pt x="141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4086000"/>
            <a:ext cx="6192366" cy="88870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 anchor="b" anchorCtr="0">
            <a:noAutofit/>
          </a:bodyPr>
          <a:lstStyle>
            <a:lvl1pPr marL="324000" indent="0"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0" indent="180975">
              <a:lnSpc>
                <a:spcPts val="1200"/>
              </a:lnSpc>
              <a:spcAft>
                <a:spcPts val="120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r>
              <a:rPr lang="en-US" dirty="0"/>
              <a:t>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0" y="1248868"/>
            <a:ext cx="4680150" cy="2500084"/>
          </a:xfrm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52200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288000" indent="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2pPr>
            <a:lvl3pPr marL="539750" indent="-53975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here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493AF-7F18-4B8F-AD06-104E93F45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75506"/>
            <a:ext cx="4114133" cy="1368152"/>
          </a:xfrm>
        </p:spPr>
        <p:txBody>
          <a:bodyPr anchor="b">
            <a:noAutofit/>
          </a:bodyPr>
          <a:lstStyle>
            <a:lvl1pPr algn="r" defTabSz="108000">
              <a:lnSpc>
                <a:spcPts val="3500"/>
              </a:lnSpc>
              <a:defRPr sz="3200" i="1"/>
            </a:lvl1pPr>
          </a:lstStyle>
          <a:p>
            <a:r>
              <a:rPr lang="en-US" dirty="0"/>
              <a:t>Add title, 2-3 lines			</a:t>
            </a:r>
            <a:endParaRPr lang="nl-NL" dirty="0"/>
          </a:p>
        </p:txBody>
      </p:sp>
      <p:pic>
        <p:nvPicPr>
          <p:cNvPr id="9" name="corpLogo">
            <a:extLst>
              <a:ext uri="{FF2B5EF4-FFF2-40B4-BE49-F238E27FC236}">
                <a16:creationId xmlns:a16="http://schemas.microsoft.com/office/drawing/2014/main" id="{4ACB9E3E-14C8-4502-B1AD-D03EEE41339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18401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412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fopic">
            <a:extLst>
              <a:ext uri="{FF2B5EF4-FFF2-40B4-BE49-F238E27FC236}">
                <a16:creationId xmlns:a16="http://schemas.microsoft.com/office/drawing/2014/main" id="{23DC7FF4-2338-41CE-9914-D185CFB78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84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896788"/>
            <a:ext cx="8171999" cy="2031325"/>
          </a:xfrm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rPr lang="en-GB" b="0" dirty="0"/>
              <a:t>We look forward to working with you.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For more information visit our website</a:t>
            </a:r>
            <a:br>
              <a:rPr lang="en-GB" b="0" dirty="0"/>
            </a:br>
            <a:r>
              <a:rPr lang="en-GB" b="0" dirty="0"/>
              <a:t>royalhaskoningdhv.com</a:t>
            </a:r>
            <a:br>
              <a:rPr lang="en-GB" b="0" dirty="0"/>
            </a:br>
            <a:br>
              <a:rPr lang="en-GB" b="0" dirty="0"/>
            </a:br>
            <a:r>
              <a:rPr lang="en-GB" sz="2000" b="0" dirty="0"/>
              <a:t>Contact: marcom@rhdhv.com</a:t>
            </a:r>
            <a:br>
              <a:rPr lang="en-GB" dirty="0"/>
            </a:b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2949967"/>
            <a:ext cx="30243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sz="1200">
                <a:solidFill>
                  <a:srgbClr val="00577E"/>
                </a:solidFill>
                <a:latin typeface="Arial"/>
                <a:cs typeface="Arial"/>
              </a:rPr>
              <a:t>linkedin.com/company/royal-</a:t>
            </a:r>
            <a:r>
              <a:rPr lang="en-GB" sz="1200" err="1">
                <a:solidFill>
                  <a:srgbClr val="00577E"/>
                </a:solidFill>
                <a:latin typeface="Arial"/>
                <a:cs typeface="Arial"/>
              </a:rPr>
              <a:t>haskoningdhv</a:t>
            </a:r>
            <a:endParaRPr lang="en-GB" sz="1200">
              <a:solidFill>
                <a:srgbClr val="00577E"/>
              </a:solidFill>
              <a:latin typeface="Arial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en-GB" sz="1200">
                <a:solidFill>
                  <a:srgbClr val="00577E"/>
                </a:solidFill>
                <a:latin typeface="Arial"/>
                <a:cs typeface="Arial"/>
              </a:rPr>
              <a:t>@RHDHV</a:t>
            </a:r>
          </a:p>
          <a:p>
            <a:pPr>
              <a:lnSpc>
                <a:spcPct val="300000"/>
              </a:lnSpc>
            </a:pPr>
            <a:r>
              <a:rPr lang="en-GB" sz="1200">
                <a:solidFill>
                  <a:srgbClr val="00577E"/>
                </a:solidFill>
                <a:latin typeface="Arial"/>
                <a:cs typeface="Arial"/>
              </a:rPr>
              <a:t>facebook.com/</a:t>
            </a:r>
            <a:r>
              <a:rPr lang="en-GB" sz="1200" err="1">
                <a:solidFill>
                  <a:srgbClr val="00577E"/>
                </a:solidFill>
                <a:latin typeface="Arial"/>
                <a:cs typeface="Arial"/>
              </a:rPr>
              <a:t>RoyalHaskoningDHV</a:t>
            </a:r>
            <a:endParaRPr lang="en-US" sz="1200">
              <a:solidFill>
                <a:srgbClr val="00577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/>
          <a:stretch/>
        </p:blipFill>
        <p:spPr>
          <a:xfrm>
            <a:off x="468314" y="3160463"/>
            <a:ext cx="321310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4200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919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"/>
          <a:stretch/>
        </p:blipFill>
        <p:spPr>
          <a:xfrm>
            <a:off x="2901" y="3812400"/>
            <a:ext cx="9138198" cy="1332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7544" y="4831200"/>
            <a:ext cx="180000" cy="1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infopic" descr="PPT How to change photo example 2018.jpg">
            <a:extLst>
              <a:ext uri="{FF2B5EF4-FFF2-40B4-BE49-F238E27FC236}">
                <a16:creationId xmlns:a16="http://schemas.microsoft.com/office/drawing/2014/main" id="{CCB06180-E7A3-44E3-8D69-07F9795F8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1" b="8631"/>
          <a:stretch/>
        </p:blipFill>
        <p:spPr>
          <a:xfrm>
            <a:off x="12052" y="879562"/>
            <a:ext cx="9144000" cy="29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419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6D96D862-1DBD-4BC6-8C4E-DE87DD44DEE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00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42346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opic">
            <a:extLst>
              <a:ext uri="{FF2B5EF4-FFF2-40B4-BE49-F238E27FC236}">
                <a16:creationId xmlns:a16="http://schemas.microsoft.com/office/drawing/2014/main" id="{3860BC4B-D6CE-4A11-861A-AFD6311E762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00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568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870D11D0-39F8-4B82-833A-D92A006D101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6593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0947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9DC9BAA7-4F74-4650-83AB-F5F5B415F73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93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4823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fopic">
            <a:extLst>
              <a:ext uri="{FF2B5EF4-FFF2-40B4-BE49-F238E27FC236}">
                <a16:creationId xmlns:a16="http://schemas.microsoft.com/office/drawing/2014/main" id="{2F536D2B-182E-4433-BADD-D1FB2B81E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0" y="1476173"/>
            <a:ext cx="693035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1328"/>
            <a:ext cx="4986136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corpLogo">
            <a:extLst>
              <a:ext uri="{FF2B5EF4-FFF2-40B4-BE49-F238E27FC236}">
                <a16:creationId xmlns:a16="http://schemas.microsoft.com/office/drawing/2014/main" id="{47605BC2-0DED-4D89-891E-BF5BF46B264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p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71388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corpLogo">
            <a:extLst>
              <a:ext uri="{FF2B5EF4-FFF2-40B4-BE49-F238E27FC236}">
                <a16:creationId xmlns:a16="http://schemas.microsoft.com/office/drawing/2014/main" id="{5D4FD634-D2DD-4D01-9F36-5E7227AB0880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46800" rIns="0" bIns="46800"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378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461F4-01E9-45C7-ABF7-25FC60EAF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54" y="4091804"/>
            <a:ext cx="659502" cy="6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20974"/>
            <a:ext cx="8172000" cy="3459527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8172000" cy="3241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en-GB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0" rIns="0" bIns="0"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80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infopic" descr="PPT How to change photo example 2018.jpg">
            <a:extLst>
              <a:ext uri="{FF2B5EF4-FFF2-40B4-BE49-F238E27FC236}">
                <a16:creationId xmlns:a16="http://schemas.microsoft.com/office/drawing/2014/main" id="{A21EB4B8-0E5E-470B-989D-8F500E54D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17517" r="2751" b="1311"/>
          <a:stretch/>
        </p:blipFill>
        <p:spPr>
          <a:xfrm>
            <a:off x="4630423" y="891885"/>
            <a:ext cx="3974025" cy="3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240000" cy="3784278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4610" y="896957"/>
            <a:ext cx="4679950" cy="37787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4" y="842162"/>
            <a:ext cx="8172000" cy="3828718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63260942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9" y="351163"/>
            <a:ext cx="8172000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831200"/>
            <a:ext cx="18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12 June 2019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0"/>
            <a:ext cx="9143686" cy="182874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29FB55CC-CCB0-407C-8DF1-0B180F896F29}"/>
              </a:ext>
            </a:extLst>
          </p:cNvPr>
          <p:cNvPicPr>
            <a:picLocks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01" y="4842001"/>
            <a:ext cx="1389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5" r:id="rId2"/>
    <p:sldLayoutId id="2147483698" r:id="rId3"/>
    <p:sldLayoutId id="2147483650" r:id="rId4"/>
    <p:sldLayoutId id="2147483674" r:id="rId5"/>
    <p:sldLayoutId id="2147483672" r:id="rId6"/>
    <p:sldLayoutId id="2147483697" r:id="rId7"/>
    <p:sldLayoutId id="2147483664" r:id="rId8"/>
    <p:sldLayoutId id="2147483712" r:id="rId9"/>
    <p:sldLayoutId id="2147483724" r:id="rId10"/>
    <p:sldLayoutId id="2147483717" r:id="rId11"/>
    <p:sldLayoutId id="2147483713" r:id="rId12"/>
    <p:sldLayoutId id="2147483714" r:id="rId13"/>
    <p:sldLayoutId id="2147483715" r:id="rId14"/>
    <p:sldLayoutId id="2147483720" r:id="rId15"/>
    <p:sldLayoutId id="2147483722" r:id="rId16"/>
    <p:sldLayoutId id="2147483723" r:id="rId17"/>
    <p:sldLayoutId id="2147483721" r:id="rId18"/>
  </p:sldLayoutIdLst>
  <p:transition spd="slow"/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chemeClr val="bg2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setting-up-a-gri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iapackage.azurewebsites.net/doc_02_starting_phase.html#setting-up-a-grid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doc_02_starting_phase.html#main-geomet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cavity-walls-and-wall-tie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lintel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main-geometry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haskoningdhv.box.com/s/5wk3rlt0tfjmgha6c4q2ivli5nhdphk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iapackage.azurewebsites.net/doc_02_starting_phase.html#main-geometry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viiapackage.azurewebsites.net/doc_02_starting_phase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viiapackage.azurewebsites.net/doc_02_starting_phase.html#imposed-load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doc_02_starting_phase.html#step-r1-er-appendix-c-structural-setup-of-the-buildi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iapackage.azurewebsites.net/doc_02_starting_phase.html#initiating-the-modelscrip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yviia.viiagroningen.nl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iiapackage.azurewebsites.net/howto_instal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0A25-57C9-4975-A017-F54C5130A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viiaPackage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FFF09-A859-4188-A482-552EFA34B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Workshop – Day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78466-EDF1-4739-AB5A-52B52CF1F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3473968" cy="394554"/>
          </a:xfrm>
        </p:spPr>
        <p:txBody>
          <a:bodyPr/>
          <a:lstStyle/>
          <a:p>
            <a:r>
              <a:rPr lang="en-US"/>
              <a:t>Marijn Drillenburg and Reinier Ringers</a:t>
            </a:r>
          </a:p>
          <a:p>
            <a:r>
              <a:rPr lang="en-US"/>
              <a:t>March 23</a:t>
            </a:r>
            <a:r>
              <a:rPr lang="en-US" baseline="30000"/>
              <a:t>rd</a:t>
            </a:r>
            <a:r>
              <a:rPr lang="en-US"/>
              <a:t> &amp; 30</a:t>
            </a:r>
            <a:r>
              <a:rPr lang="en-US" baseline="30000"/>
              <a:t>th</a:t>
            </a:r>
            <a:r>
              <a:rPr lang="en-US"/>
              <a:t> 2022</a:t>
            </a:r>
          </a:p>
          <a:p>
            <a:r>
              <a:rPr lang="en-US" b="1"/>
              <a:t>Internal use only</a:t>
            </a:r>
            <a:endParaRPr lang="nl-NL" b="1"/>
          </a:p>
        </p:txBody>
      </p:sp>
      <p:pic>
        <p:nvPicPr>
          <p:cNvPr id="7" name="Picture 4" descr="VIIA by Go2Sure B.V.">
            <a:extLst>
              <a:ext uri="{FF2B5EF4-FFF2-40B4-BE49-F238E27FC236}">
                <a16:creationId xmlns:a16="http://schemas.microsoft.com/office/drawing/2014/main" id="{413F8E12-A550-4372-AFF4-BEF0BE52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976"/>
            <a:ext cx="1108452" cy="11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0745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– Exercise 2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concrete for VIIA analyses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the material ‘BETON’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Reduce the density to 2200 kg/m3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linear concrete</a:t>
            </a:r>
          </a:p>
          <a:p>
            <a:pPr marL="597150" lvl="1" indent="-342900">
              <a:buFont typeface="+mj-lt"/>
              <a:buAutoNum type="arabicPeriod"/>
            </a:pPr>
            <a:r>
              <a:rPr lang="en-US" sz="1400" dirty="0"/>
              <a:t>Create the material</a:t>
            </a:r>
          </a:p>
          <a:p>
            <a:pPr marL="597150" lvl="1" indent="-342900">
              <a:buFont typeface="+mj-lt"/>
              <a:buAutoNum type="arabicPeriod"/>
            </a:pPr>
            <a:r>
              <a:rPr lang="en-US" sz="1400" dirty="0"/>
              <a:t>Reduce the stiffness to 50%</a:t>
            </a:r>
          </a:p>
          <a:p>
            <a:pPr marL="597150" lvl="1" indent="-342900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Bonus: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Create a rectangular profile-geometry object (300x600, </a:t>
            </a:r>
            <a:r>
              <a:rPr lang="en-US" sz="1400" dirty="0" err="1"/>
              <a:t>bxh</a:t>
            </a:r>
            <a:r>
              <a:rPr lang="en-US" sz="1400" dirty="0"/>
              <a:t>) using the material object you have just created.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Create geometry of 0.1m for floor.</a:t>
            </a:r>
          </a:p>
          <a:p>
            <a:pPr marL="597150" lvl="1" indent="-342900">
              <a:buFont typeface="+mj-lt"/>
              <a:buAutoNum type="arabicPeriod"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31D02-978F-4626-B535-AC85F309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822622"/>
            <a:ext cx="3189915" cy="3498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552760-A12E-4A89-9C86-4EF6ECF318CF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76120254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22CF-AAD2-4A68-9E6B-ABC28B1A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B3D5C-7334-4AE0-A013-4236A9B17382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5952496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9E7FF8-4E19-49C8-A79E-A8A9BCB3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1051"/>
            <a:ext cx="4160383" cy="35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Convert inspection data to structural </a:t>
            </a:r>
            <a:r>
              <a:rPr lang="en-GB"/>
              <a:t>schematisation</a:t>
            </a:r>
          </a:p>
          <a:p>
            <a:r>
              <a:rPr lang="en-US"/>
              <a:t>List unknowns and discuss with lead engineer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- Gridlines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497B5-5726-4C8E-847D-89E9A3CC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F42B19AD-BA27-4967-B1DE-1B9A6BC3FD4C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1A356-13FC-4F40-A220-72FA59C285DC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259980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Determine grid and levels (better not adjust later)</a:t>
            </a:r>
          </a:p>
          <a:p>
            <a:r>
              <a:rPr lang="en-US"/>
              <a:t>Create the gridlines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Check your grid by plotting it </a:t>
            </a:r>
            <a:r>
              <a:rPr lang="en-US" sz="1400"/>
              <a:t>(simple plots only for verification of input)</a:t>
            </a:r>
          </a:p>
          <a:p>
            <a:endParaRPr lang="en-US" sz="1400"/>
          </a:p>
          <a:p>
            <a:endParaRPr lang="en-US"/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- Gridlines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497B5-5726-4C8E-847D-89E9A3CC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759230E-BA55-4ACA-AB8F-6CE92A4D8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635646"/>
            <a:ext cx="6048672" cy="55399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x_grid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4.4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6.7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9.4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12.1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15.8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17.9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35.1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y_grid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1.3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2.1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3.7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4.9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8.1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11.4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16.4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grid =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project.viia_create_orthogonal_grid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([[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x_grid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y_grid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name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'Main Grid'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C55C08-C987-4B9E-A293-87B07616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936284"/>
            <a:ext cx="6048672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grid.plot()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1D17C57B-3D2A-475A-93EE-074BCB293250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5BE58-23EE-421B-98A7-689C785DD176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36011559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A39FE0F-DC8A-43E5-812A-B61B04E87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40326" r="20470" b="4063"/>
          <a:stretch/>
        </p:blipFill>
        <p:spPr>
          <a:xfrm>
            <a:off x="7054879" y="2113846"/>
            <a:ext cx="1907870" cy="1539792"/>
          </a:xfrm>
          <a:prstGeom prst="rect">
            <a:avLst/>
          </a:prstGeom>
        </p:spPr>
      </p:pic>
      <p:pic>
        <p:nvPicPr>
          <p:cNvPr id="7" name="Picture 6" descr="Engineering drawing&#10;&#10;Description automatically generated">
            <a:extLst>
              <a:ext uri="{FF2B5EF4-FFF2-40B4-BE49-F238E27FC236}">
                <a16:creationId xmlns:a16="http://schemas.microsoft.com/office/drawing/2014/main" id="{47724B03-7261-4911-9D4E-726D658E8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38255" r="21065" b="7166"/>
          <a:stretch/>
        </p:blipFill>
        <p:spPr>
          <a:xfrm>
            <a:off x="7056618" y="2067694"/>
            <a:ext cx="1907870" cy="151216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Add walls per layer (&lt;&lt; B2 - B1 - N0 - N1 - N2 - N3 &gt;&gt;)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Add floors, check spans (especially for timber floors with joist and planks)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1400"/>
          </a:p>
          <a:p>
            <a:endParaRPr lang="en-US" sz="1400"/>
          </a:p>
          <a:p>
            <a:r>
              <a:rPr lang="en-US"/>
              <a:t>Check by plotting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7FEEE7B-772A-4D65-B04B-49DE772E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203598"/>
            <a:ext cx="6048672" cy="116955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Walls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n0_wall_list = [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'MW-KLEI&lt;1945'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]]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project.viia_create_walls_on_grid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layer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z_bottom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z_top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wall_list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=n0_wall_list)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– Draft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497B5-5726-4C8E-847D-89E9A3CC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95673B5F-7FF8-4813-86C6-08D2C57F33FB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59B202C-4EF3-4E01-96C6-2CE90CC4F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996388"/>
            <a:ext cx="6048672" cy="707886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Floors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n0_floor_list = [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'LIN-HBV-PLANKEN-0.018-0.07-0.17-0.6'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188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]]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project.viia_create_floors_on_grid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layer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z_coordinate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floor_list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=n0_floor_list)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012F12-93C8-4406-A50D-44292EFB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325776"/>
            <a:ext cx="6048672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Plot layer in 3D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project.viia_plot_layers(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layers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view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'3D'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6257987B-E4F8-490B-8DFF-4586DA408A37}"/>
              </a:ext>
            </a:extLst>
          </p:cNvPr>
          <p:cNvSpPr/>
          <p:nvPr/>
        </p:nvSpPr>
        <p:spPr>
          <a:xfrm>
            <a:off x="7380312" y="1949358"/>
            <a:ext cx="792088" cy="862571"/>
          </a:xfrm>
          <a:prstGeom prst="curvedRightArrow">
            <a:avLst>
              <a:gd name="adj1" fmla="val 9599"/>
              <a:gd name="adj2" fmla="val 32963"/>
              <a:gd name="adj3" fmla="val 25000"/>
            </a:avLst>
          </a:prstGeom>
          <a:solidFill>
            <a:srgbClr val="0057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01FC7-12C1-43E4-BA4F-BD8977961C98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147366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animBg="1"/>
      <p:bldP spid="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E892-80B7-43B1-B167-E0E220EF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– Cavity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66AF-F2C2-48EE-B5FD-0191DC70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Cavity walls with/without wall 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B8D9D-8FC4-473E-803D-E556F4C6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6F74D-6A28-46B9-962C-98B6CC1C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809597"/>
            <a:ext cx="3669032" cy="276490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90A3A606-C0BA-4ABD-824F-529F2D3A8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1424558"/>
            <a:ext cx="8171999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project.viia_create_cavity_wall_ties_from_list([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'wall_3'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'wall_4'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cavity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0.1</a:t>
            </a:r>
            <a:r>
              <a:rPr lang="en-US" altLang="en-US" sz="1000">
                <a:solidFill>
                  <a:srgbClr val="AA4926"/>
                </a:solidFill>
                <a:latin typeface="JetBrains Mono"/>
              </a:rPr>
              <a:t>, wall_tie_distance=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0.775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26A39-F239-4984-A931-E8FFBCCC1B72}"/>
              </a:ext>
            </a:extLst>
          </p:cNvPr>
          <p:cNvSpPr txBox="1"/>
          <p:nvPr/>
        </p:nvSpPr>
        <p:spPr>
          <a:xfrm>
            <a:off x="4355976" y="1809597"/>
            <a:ext cx="3669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function implements: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viia_create_outer_leaf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viia_create_cavity_wall_ties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viia_connect_cavity_walls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viia_create_dummy_plate_between_walls</a:t>
            </a:r>
            <a:endParaRPr lang="en-US" sz="1400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3AAC9758-B1DF-4590-9EA7-38057E30464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5B128-7BC8-4823-B458-CD3297189575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C0D65-3D04-42E2-9835-5C371C298096}"/>
              </a:ext>
            </a:extLst>
          </p:cNvPr>
          <p:cNvCxnSpPr/>
          <p:nvPr/>
        </p:nvCxnSpPr>
        <p:spPr>
          <a:xfrm>
            <a:off x="4572000" y="3867894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50C9DC-40F8-4095-8A76-29EB932FF2E7}"/>
              </a:ext>
            </a:extLst>
          </p:cNvPr>
          <p:cNvSpPr txBox="1"/>
          <p:nvPr/>
        </p:nvSpPr>
        <p:spPr>
          <a:xfrm>
            <a:off x="5656658" y="36406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docstring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44304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872B-D6D0-4A30-8AA3-9450A503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 basics – Openings &amp; Lintels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FA8CC-B79A-41A1-8559-9776B178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Auto generate lintels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79B5D-9CEE-42E6-A885-4021ED16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57B1A-3909-44AA-93F0-BB95377F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41627"/>
            <a:ext cx="7200800" cy="261629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9F78604-F999-43DE-BBFC-DF411850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82" y="1405070"/>
            <a:ext cx="8171998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project.viia_create_all_lintels(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lintel_material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'LIN-STAAL'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lintel_type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'HEA100'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collection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'N0'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97604235-5D1E-4E54-A89A-75A5265B0B5E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5765F-85EE-4FF6-BCCE-6374D78BE371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353528461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–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4104000" cy="3780000"/>
          </a:xfrm>
        </p:spPr>
        <p:txBody>
          <a:bodyPr/>
          <a:lstStyle/>
          <a:p>
            <a:r>
              <a:rPr lang="en-US"/>
              <a:t>Concrete strip foundation</a:t>
            </a:r>
          </a:p>
          <a:p>
            <a:pPr lvl="1"/>
            <a:r>
              <a:rPr lang="en-US" sz="1400"/>
              <a:t>Input: walls underneath which the foundation will be applied</a:t>
            </a:r>
          </a:p>
          <a:p>
            <a:pPr lvl="1"/>
            <a:r>
              <a:rPr lang="en-US" sz="1400"/>
              <a:t>Foundation depth: Bottom side of the foundation, where the actual support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BC262-40BC-4AC6-B7FE-4EE5F64A5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06064"/>
            <a:ext cx="3240360" cy="342695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ADE28D4-D8BE-4908-A69D-B71B7D0B2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34" y="2495966"/>
            <a:ext cx="4099466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project.viia_create_foundation_walls_and_strips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walls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walls_for_foundation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strip_material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'LIN-MW-KLEI&lt;1945'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strip_width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600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strip_thickness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150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foundation_depth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872AD-C882-43E2-9340-EEE650BA678C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41282690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–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012337"/>
            <a:ext cx="4104000" cy="3780000"/>
          </a:xfrm>
        </p:spPr>
        <p:txBody>
          <a:bodyPr/>
          <a:lstStyle/>
          <a:p>
            <a:r>
              <a:rPr lang="en-US" dirty="0"/>
              <a:t>Stepped foundation</a:t>
            </a:r>
          </a:p>
          <a:p>
            <a:pPr lvl="1"/>
            <a:r>
              <a:rPr lang="en-US" sz="1400" dirty="0"/>
              <a:t>Input: walls underneath which the foundation will be applied.</a:t>
            </a:r>
          </a:p>
          <a:p>
            <a:pPr lvl="1"/>
            <a:r>
              <a:rPr lang="en-US" sz="1400" dirty="0"/>
              <a:t>Foundation depth: Bottom side of the foundation, where the actual support is.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dirty="0"/>
              <a:t>You can check the calculated properties with the excel sheet in </a:t>
            </a:r>
            <a:r>
              <a:rPr lang="en-US" sz="1400" dirty="0" err="1"/>
              <a:t>rekentools</a:t>
            </a:r>
            <a:r>
              <a:rPr lang="en-US" sz="1400" dirty="0"/>
              <a:t> (</a:t>
            </a:r>
            <a:r>
              <a:rPr lang="en-US" sz="1400" dirty="0">
                <a:hlinkClick r:id="rId3"/>
              </a:rPr>
              <a:t>link</a:t>
            </a:r>
            <a:r>
              <a:rPr lang="en-US" sz="1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90BA8-3097-48F2-83AB-1885A5AF7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4" y="1131590"/>
            <a:ext cx="2808358" cy="320053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C17A8A9-7510-4CB4-9A76-A8A6E25F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2731858"/>
            <a:ext cx="4096449" cy="101566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project.viia_create_foundation_walls_and_strips(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walls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=walls_for_foundation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strip_material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'LIN-MW-KLEI&lt;1945'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stepped_foundation_strip_extensions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75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50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stepped_foundation_strip_heights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120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60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80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foundation_depth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=grid[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'L1'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73C9D-4D9A-4DC4-9E05-7713F5AECE3C}"/>
              </a:ext>
            </a:extLst>
          </p:cNvPr>
          <p:cNvSpPr/>
          <p:nvPr/>
        </p:nvSpPr>
        <p:spPr>
          <a:xfrm>
            <a:off x="2299274" y="1779662"/>
            <a:ext cx="328509" cy="1512168"/>
          </a:xfrm>
          <a:prstGeom prst="rect">
            <a:avLst/>
          </a:prstGeom>
          <a:solidFill>
            <a:srgbClr val="FF0000">
              <a:alpha val="3686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4D5AF6-6AB6-43AD-A2AE-315B51FD85A7}"/>
              </a:ext>
            </a:extLst>
          </p:cNvPr>
          <p:cNvSpPr/>
          <p:nvPr/>
        </p:nvSpPr>
        <p:spPr>
          <a:xfrm>
            <a:off x="1685330" y="3892276"/>
            <a:ext cx="1558776" cy="263649"/>
          </a:xfrm>
          <a:prstGeom prst="rect">
            <a:avLst/>
          </a:prstGeom>
          <a:solidFill>
            <a:srgbClr val="002060">
              <a:alpha val="3686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7D6275-B9ED-42F3-A648-5661E6C74870}"/>
              </a:ext>
            </a:extLst>
          </p:cNvPr>
          <p:cNvSpPr/>
          <p:nvPr/>
        </p:nvSpPr>
        <p:spPr>
          <a:xfrm>
            <a:off x="2210594" y="3291830"/>
            <a:ext cx="504056" cy="756084"/>
          </a:xfrm>
          <a:prstGeom prst="rect">
            <a:avLst/>
          </a:prstGeom>
          <a:solidFill>
            <a:srgbClr val="92D050">
              <a:alpha val="3686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3117A42B-C5A1-4385-B23F-EEDC749AE642}"/>
              </a:ext>
            </a:extLst>
          </p:cNvPr>
          <p:cNvSpPr/>
          <p:nvPr/>
        </p:nvSpPr>
        <p:spPr>
          <a:xfrm>
            <a:off x="2942826" y="1839479"/>
            <a:ext cx="864096" cy="288032"/>
          </a:xfrm>
          <a:prstGeom prst="wedgeEllipseCallout">
            <a:avLst>
              <a:gd name="adj1" fmla="val -102804"/>
              <a:gd name="adj2" fmla="val 8429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Nonlinear masonry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ABE688A-DA2F-4D93-87F9-CB8D44194B0E}"/>
              </a:ext>
            </a:extLst>
          </p:cNvPr>
          <p:cNvSpPr/>
          <p:nvPr/>
        </p:nvSpPr>
        <p:spPr>
          <a:xfrm>
            <a:off x="2483768" y="4263051"/>
            <a:ext cx="1206147" cy="438714"/>
          </a:xfrm>
          <a:prstGeom prst="wedgeEllipseCallout">
            <a:avLst>
              <a:gd name="adj1" fmla="val -61393"/>
              <a:gd name="adj2" fmla="val -85748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Linear masonry, real width, normal density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F6FE520-8DF0-4BB4-896A-118EEA4531E4}"/>
              </a:ext>
            </a:extLst>
          </p:cNvPr>
          <p:cNvSpPr/>
          <p:nvPr/>
        </p:nvSpPr>
        <p:spPr>
          <a:xfrm>
            <a:off x="2888683" y="2571750"/>
            <a:ext cx="1008112" cy="642175"/>
          </a:xfrm>
          <a:prstGeom prst="wedgeEllipseCallout">
            <a:avLst>
              <a:gd name="adj1" fmla="val -89024"/>
              <a:gd name="adj2" fmla="val 9839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rgbClr val="FF0000"/>
                </a:solidFill>
              </a:rPr>
              <a:t>Linear masonry, equivalent thickness and density </a:t>
            </a:r>
          </a:p>
        </p:txBody>
      </p: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006E9091-5A7B-4845-AF08-21503B04406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F8C3-093E-4E8D-BC5A-A18F167D9FAD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098496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 basics – Exercise 3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basic model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the grid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the shapes: floors, walls, roofs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some openings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lintels</a:t>
            </a:r>
          </a:p>
          <a:p>
            <a:pPr marL="597150" lvl="1" indent="-342900">
              <a:buFont typeface="+mj-lt"/>
              <a:buAutoNum type="alphaLcParenR"/>
            </a:pPr>
            <a:r>
              <a:rPr lang="en-US" sz="1400" dirty="0"/>
              <a:t>Create the foundation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appendix C1 of the structure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Bonus: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Load in DIANA / ABAQUS</a:t>
            </a:r>
          </a:p>
          <a:p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80600-B8C6-4F87-AAFC-8F9CF0955809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70106339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en-GB"/>
              <a:t>Contents of the workshop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000" y="891412"/>
            <a:ext cx="3815968" cy="3780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/>
              <a:t>Setup viiaPackage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Python environments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Modelscript vs mainscript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The project variable</a:t>
            </a:r>
          </a:p>
          <a:p>
            <a:pPr marL="342900" indent="-342900">
              <a:buFont typeface="+mj-lt"/>
              <a:buAutoNum type="arabicPeriod"/>
            </a:pPr>
            <a:endParaRPr lang="en-GB" sz="1300"/>
          </a:p>
          <a:p>
            <a:pPr marL="342900" indent="-342900">
              <a:buFont typeface="+mj-lt"/>
              <a:buAutoNum type="arabicPeriod"/>
            </a:pPr>
            <a:endParaRPr lang="en-GB" sz="1300"/>
          </a:p>
          <a:p>
            <a:pPr marL="342900" indent="-342900">
              <a:buFont typeface="+mj-lt"/>
              <a:buAutoNum type="arabicPeriod"/>
            </a:pPr>
            <a:endParaRPr lang="en-GB" sz="1300"/>
          </a:p>
          <a:p>
            <a:pPr marL="342900" indent="-342900">
              <a:buFont typeface="+mj-lt"/>
              <a:buAutoNum type="arabicPeriod"/>
            </a:pPr>
            <a:endParaRPr lang="en-GB" sz="1300"/>
          </a:p>
          <a:p>
            <a:pPr marL="342900" indent="-342900">
              <a:buFont typeface="+mj-lt"/>
              <a:buAutoNum type="arabicPeriod"/>
            </a:pPr>
            <a:r>
              <a:rPr lang="en-GB" b="1"/>
              <a:t>Python basics in viiaPackage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Objects</a:t>
            </a:r>
          </a:p>
          <a:p>
            <a:pPr marL="342900" indent="-342900">
              <a:buFont typeface="+mj-lt"/>
              <a:buAutoNum type="arabicPeriod"/>
            </a:pPr>
            <a:endParaRPr lang="en-GB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4831200"/>
            <a:ext cx="180000" cy="135000"/>
          </a:xfrm>
        </p:spPr>
        <p:txBody>
          <a:bodyPr/>
          <a:lstStyle/>
          <a:p>
            <a:fld id="{C31F7836-E4B3-4985-A8BA-D04AF4A8C90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86500F0-3501-4C57-950C-1B1722FA72CC}"/>
              </a:ext>
            </a:extLst>
          </p:cNvPr>
          <p:cNvSpPr txBox="1">
            <a:spLocks/>
          </p:cNvSpPr>
          <p:nvPr/>
        </p:nvSpPr>
        <p:spPr>
          <a:xfrm>
            <a:off x="4599330" y="891412"/>
            <a:ext cx="3815968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en-GB" b="1"/>
              <a:t>Modelling basics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Gridlines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Draft model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Edit geometry</a:t>
            </a:r>
          </a:p>
          <a:p>
            <a:pPr marL="867150" lvl="2" indent="-342900">
              <a:buFont typeface="Wingdings" panose="05000000000000000000" pitchFamily="2" charset="2"/>
              <a:buChar char="§"/>
            </a:pPr>
            <a:r>
              <a:rPr lang="en-GB" sz="1300"/>
              <a:t>Cavity walls</a:t>
            </a:r>
          </a:p>
          <a:p>
            <a:pPr marL="867150" lvl="2" indent="-342900">
              <a:buFont typeface="Wingdings" panose="05000000000000000000" pitchFamily="2" charset="2"/>
              <a:buChar char="§"/>
            </a:pPr>
            <a:r>
              <a:rPr lang="en-GB" sz="1300"/>
              <a:t>Lintels</a:t>
            </a:r>
          </a:p>
          <a:p>
            <a:pPr marL="867150" lvl="2" indent="-342900">
              <a:buFont typeface="Wingdings" panose="05000000000000000000" pitchFamily="2" charset="2"/>
              <a:buChar char="§"/>
            </a:pPr>
            <a:r>
              <a:rPr lang="en-GB" sz="1300"/>
              <a:t>Shallow foundations</a:t>
            </a:r>
          </a:p>
          <a:p>
            <a:pPr marL="524250" lvl="2" indent="0">
              <a:buNone/>
            </a:pPr>
            <a:endParaRPr lang="en-GB" sz="1300"/>
          </a:p>
          <a:p>
            <a:pPr marL="342900" indent="-342900">
              <a:buFont typeface="+mj-lt"/>
              <a:buAutoNum type="arabicPeriod" startAt="4"/>
            </a:pPr>
            <a:r>
              <a:rPr lang="en-GB" b="1"/>
              <a:t>Loads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Dead loads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Imposed loads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560AC-A630-49EF-AF9E-C3EEED54CF0B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63799083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4FA8-1B1A-416C-8E74-EC7FA63B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 basics – Exercise 3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3E5F6-D9BC-4C1F-894F-068294FF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77F061-41B6-4726-87A9-75056C731562}"/>
              </a:ext>
            </a:extLst>
          </p:cNvPr>
          <p:cNvCxnSpPr>
            <a:cxnSpLocks/>
          </p:cNvCxnSpPr>
          <p:nvPr/>
        </p:nvCxnSpPr>
        <p:spPr>
          <a:xfrm flipV="1">
            <a:off x="2627784" y="1491630"/>
            <a:ext cx="0" cy="23762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B29A7F-EB22-4004-BC17-E8347B16AD19}"/>
              </a:ext>
            </a:extLst>
          </p:cNvPr>
          <p:cNvCxnSpPr>
            <a:cxnSpLocks/>
          </p:cNvCxnSpPr>
          <p:nvPr/>
        </p:nvCxnSpPr>
        <p:spPr>
          <a:xfrm flipH="1">
            <a:off x="2627784" y="1491630"/>
            <a:ext cx="1728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F1219C-89B2-4907-B027-2EA2F5303BF1}"/>
              </a:ext>
            </a:extLst>
          </p:cNvPr>
          <p:cNvCxnSpPr>
            <a:cxnSpLocks/>
          </p:cNvCxnSpPr>
          <p:nvPr/>
        </p:nvCxnSpPr>
        <p:spPr>
          <a:xfrm flipV="1">
            <a:off x="4355976" y="1491630"/>
            <a:ext cx="0" cy="237626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4E315A-97A9-446F-809D-D476F8AB2CE8}"/>
              </a:ext>
            </a:extLst>
          </p:cNvPr>
          <p:cNvCxnSpPr>
            <a:cxnSpLocks/>
          </p:cNvCxnSpPr>
          <p:nvPr/>
        </p:nvCxnSpPr>
        <p:spPr>
          <a:xfrm flipH="1">
            <a:off x="2627784" y="3867894"/>
            <a:ext cx="172819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A9B5D3-49C9-4C76-A46F-C0AB92438945}"/>
              </a:ext>
            </a:extLst>
          </p:cNvPr>
          <p:cNvCxnSpPr>
            <a:cxnSpLocks/>
          </p:cNvCxnSpPr>
          <p:nvPr/>
        </p:nvCxnSpPr>
        <p:spPr>
          <a:xfrm flipH="1">
            <a:off x="2627784" y="2715766"/>
            <a:ext cx="172819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BD73F-21C0-48A4-BA83-E62200AFACD6}"/>
              </a:ext>
            </a:extLst>
          </p:cNvPr>
          <p:cNvSpPr/>
          <p:nvPr/>
        </p:nvSpPr>
        <p:spPr>
          <a:xfrm>
            <a:off x="559961" y="1419622"/>
            <a:ext cx="360040" cy="144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C8FCF-C996-4B7E-8198-BBA126B8268C}"/>
              </a:ext>
            </a:extLst>
          </p:cNvPr>
          <p:cNvSpPr/>
          <p:nvPr/>
        </p:nvSpPr>
        <p:spPr>
          <a:xfrm>
            <a:off x="559961" y="1644030"/>
            <a:ext cx="36004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DC23DB-1A96-4CA8-AF8F-A3B7123EAD13}"/>
              </a:ext>
            </a:extLst>
          </p:cNvPr>
          <p:cNvSpPr txBox="1"/>
          <p:nvPr/>
        </p:nvSpPr>
        <p:spPr>
          <a:xfrm>
            <a:off x="1059734" y="1393736"/>
            <a:ext cx="8479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Stepped footing</a:t>
            </a:r>
            <a:endParaRPr lang="nl-NL" sz="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5DA1E-0DE8-45DC-BFF5-D83EC90223E1}"/>
              </a:ext>
            </a:extLst>
          </p:cNvPr>
          <p:cNvSpPr txBox="1"/>
          <p:nvPr/>
        </p:nvSpPr>
        <p:spPr>
          <a:xfrm>
            <a:off x="1059734" y="1623705"/>
            <a:ext cx="8479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Concrete strip</a:t>
            </a:r>
            <a:endParaRPr lang="nl-NL" sz="7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40725B-C35D-4A36-BAD2-76CDC6E6C2AE}"/>
              </a:ext>
            </a:extLst>
          </p:cNvPr>
          <p:cNvCxnSpPr/>
          <p:nvPr/>
        </p:nvCxnSpPr>
        <p:spPr>
          <a:xfrm flipV="1">
            <a:off x="6012160" y="2139702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1E8B5C-5AA1-4D71-8583-D036D8575FA7}"/>
              </a:ext>
            </a:extLst>
          </p:cNvPr>
          <p:cNvCxnSpPr/>
          <p:nvPr/>
        </p:nvCxnSpPr>
        <p:spPr>
          <a:xfrm flipV="1">
            <a:off x="7956376" y="2144358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3EB157-57A8-4F03-94CC-2F1AB088E41F}"/>
              </a:ext>
            </a:extLst>
          </p:cNvPr>
          <p:cNvCxnSpPr>
            <a:cxnSpLocks/>
          </p:cNvCxnSpPr>
          <p:nvPr/>
        </p:nvCxnSpPr>
        <p:spPr>
          <a:xfrm flipH="1">
            <a:off x="6012160" y="3651870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F5B9F6-52CD-4540-AC3B-393004D73B84}"/>
              </a:ext>
            </a:extLst>
          </p:cNvPr>
          <p:cNvCxnSpPr>
            <a:cxnSpLocks/>
          </p:cNvCxnSpPr>
          <p:nvPr/>
        </p:nvCxnSpPr>
        <p:spPr>
          <a:xfrm flipH="1">
            <a:off x="6012160" y="2499742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DD2106-D21B-4A32-90CD-7A9A1F2FAB9A}"/>
              </a:ext>
            </a:extLst>
          </p:cNvPr>
          <p:cNvCxnSpPr>
            <a:cxnSpLocks/>
          </p:cNvCxnSpPr>
          <p:nvPr/>
        </p:nvCxnSpPr>
        <p:spPr>
          <a:xfrm flipH="1">
            <a:off x="6012160" y="1059582"/>
            <a:ext cx="972108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5B1DA4-286A-49E8-9FF5-926B336843DF}"/>
              </a:ext>
            </a:extLst>
          </p:cNvPr>
          <p:cNvCxnSpPr>
            <a:cxnSpLocks/>
          </p:cNvCxnSpPr>
          <p:nvPr/>
        </p:nvCxnSpPr>
        <p:spPr>
          <a:xfrm>
            <a:off x="6999864" y="1048270"/>
            <a:ext cx="956511" cy="1111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2CE6B9-3419-4C31-AA4F-3E1F9A72D5B1}"/>
              </a:ext>
            </a:extLst>
          </p:cNvPr>
          <p:cNvCxnSpPr>
            <a:cxnSpLocks/>
          </p:cNvCxnSpPr>
          <p:nvPr/>
        </p:nvCxnSpPr>
        <p:spPr>
          <a:xfrm>
            <a:off x="4644008" y="2715766"/>
            <a:ext cx="0" cy="12241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A40648-140D-4C99-8F51-7ACE776AE311}"/>
              </a:ext>
            </a:extLst>
          </p:cNvPr>
          <p:cNvCxnSpPr>
            <a:cxnSpLocks/>
          </p:cNvCxnSpPr>
          <p:nvPr/>
        </p:nvCxnSpPr>
        <p:spPr>
          <a:xfrm flipH="1">
            <a:off x="2627784" y="4227934"/>
            <a:ext cx="1728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CCE0017-EA01-4164-8EAD-A36B3EE8A68C}"/>
              </a:ext>
            </a:extLst>
          </p:cNvPr>
          <p:cNvSpPr txBox="1"/>
          <p:nvPr/>
        </p:nvSpPr>
        <p:spPr>
          <a:xfrm>
            <a:off x="3275856" y="4353965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6.0 m</a:t>
            </a:r>
            <a:endParaRPr lang="nl-NL" sz="10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7A5DAB-E507-4B9F-BBE7-4302CC7BBBB6}"/>
              </a:ext>
            </a:extLst>
          </p:cNvPr>
          <p:cNvSpPr txBox="1"/>
          <p:nvPr/>
        </p:nvSpPr>
        <p:spPr>
          <a:xfrm>
            <a:off x="4638865" y="3197029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6.0 m</a:t>
            </a:r>
            <a:endParaRPr lang="nl-NL" sz="105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B22B5A-C31E-4361-BEFA-22FFF070B431}"/>
              </a:ext>
            </a:extLst>
          </p:cNvPr>
          <p:cNvCxnSpPr/>
          <p:nvPr/>
        </p:nvCxnSpPr>
        <p:spPr>
          <a:xfrm flipV="1">
            <a:off x="8244408" y="2499742"/>
            <a:ext cx="0" cy="11881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302F3C-F996-417E-9F1E-BD9D2362531E}"/>
              </a:ext>
            </a:extLst>
          </p:cNvPr>
          <p:cNvCxnSpPr>
            <a:cxnSpLocks/>
          </p:cNvCxnSpPr>
          <p:nvPr/>
        </p:nvCxnSpPr>
        <p:spPr>
          <a:xfrm flipV="1">
            <a:off x="8244408" y="987574"/>
            <a:ext cx="0" cy="1496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1B35D7D-DFA8-4288-9BFB-3D982B3D399D}"/>
              </a:ext>
            </a:extLst>
          </p:cNvPr>
          <p:cNvSpPr txBox="1"/>
          <p:nvPr/>
        </p:nvSpPr>
        <p:spPr>
          <a:xfrm>
            <a:off x="8239265" y="1609247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3.5 m</a:t>
            </a:r>
            <a:endParaRPr lang="nl-NL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7169ED-CE02-40A0-9EA0-326204932284}"/>
              </a:ext>
            </a:extLst>
          </p:cNvPr>
          <p:cNvSpPr txBox="1"/>
          <p:nvPr/>
        </p:nvSpPr>
        <p:spPr>
          <a:xfrm>
            <a:off x="8239265" y="2963003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3.0 m</a:t>
            </a:r>
            <a:endParaRPr lang="nl-NL" sz="105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BE8EC2-CB1A-4B8F-8E9D-5F6DCF8002E4}"/>
              </a:ext>
            </a:extLst>
          </p:cNvPr>
          <p:cNvCxnSpPr>
            <a:cxnSpLocks/>
          </p:cNvCxnSpPr>
          <p:nvPr/>
        </p:nvCxnSpPr>
        <p:spPr>
          <a:xfrm flipV="1">
            <a:off x="5796136" y="2139702"/>
            <a:ext cx="0" cy="360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5124F7A-9D20-4F3C-87FD-62715B253DAE}"/>
              </a:ext>
            </a:extLst>
          </p:cNvPr>
          <p:cNvSpPr txBox="1"/>
          <p:nvPr/>
        </p:nvSpPr>
        <p:spPr>
          <a:xfrm>
            <a:off x="5328084" y="218891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1.0 m</a:t>
            </a:r>
            <a:endParaRPr lang="nl-NL" sz="105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D40575-55BB-472C-9FA0-10AEE543F88B}"/>
              </a:ext>
            </a:extLst>
          </p:cNvPr>
          <p:cNvCxnSpPr>
            <a:cxnSpLocks/>
          </p:cNvCxnSpPr>
          <p:nvPr/>
        </p:nvCxnSpPr>
        <p:spPr>
          <a:xfrm flipV="1">
            <a:off x="5796137" y="3638659"/>
            <a:ext cx="0" cy="360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54A013A-ECC9-4DA0-9A8F-F7F780831DD4}"/>
              </a:ext>
            </a:extLst>
          </p:cNvPr>
          <p:cNvSpPr txBox="1"/>
          <p:nvPr/>
        </p:nvSpPr>
        <p:spPr>
          <a:xfrm>
            <a:off x="5328085" y="3687874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0.8 m</a:t>
            </a:r>
            <a:endParaRPr lang="nl-NL" sz="105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85F2F-FB72-4D36-8E2C-AD1726D15440}"/>
              </a:ext>
            </a:extLst>
          </p:cNvPr>
          <p:cNvCxnSpPr>
            <a:cxnSpLocks/>
          </p:cNvCxnSpPr>
          <p:nvPr/>
        </p:nvCxnSpPr>
        <p:spPr>
          <a:xfrm>
            <a:off x="4629694" y="1553520"/>
            <a:ext cx="0" cy="1126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A53B3B4-1847-4D18-8C76-F9D3371DBB25}"/>
              </a:ext>
            </a:extLst>
          </p:cNvPr>
          <p:cNvSpPr txBox="1"/>
          <p:nvPr/>
        </p:nvSpPr>
        <p:spPr>
          <a:xfrm>
            <a:off x="4679343" y="2028789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6.0 m</a:t>
            </a:r>
            <a:endParaRPr lang="nl-NL" sz="105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7647BCD-23F3-4ED6-82B2-47F32A1D977C}"/>
              </a:ext>
            </a:extLst>
          </p:cNvPr>
          <p:cNvGrpSpPr/>
          <p:nvPr/>
        </p:nvGrpSpPr>
        <p:grpSpPr>
          <a:xfrm>
            <a:off x="474095" y="2499742"/>
            <a:ext cx="1361190" cy="1714110"/>
            <a:chOff x="474095" y="2499742"/>
            <a:chExt cx="1361190" cy="171411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D283FD9-728D-459B-B2AF-CA0D5C25E57C}"/>
                </a:ext>
              </a:extLst>
            </p:cNvPr>
            <p:cNvGrpSpPr/>
            <p:nvPr/>
          </p:nvGrpSpPr>
          <p:grpSpPr>
            <a:xfrm>
              <a:off x="474095" y="2499742"/>
              <a:ext cx="1361190" cy="1714110"/>
              <a:chOff x="474095" y="2499742"/>
              <a:chExt cx="1361190" cy="171411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0A37890A-334A-4BF3-98A2-0DD630770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4095" y="2571750"/>
                <a:ext cx="1325597" cy="1642102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5A6D712-5B87-42E2-9880-67F9C98A5D08}"/>
                  </a:ext>
                </a:extLst>
              </p:cNvPr>
              <p:cNvSpPr/>
              <p:nvPr/>
            </p:nvSpPr>
            <p:spPr>
              <a:xfrm>
                <a:off x="509688" y="2499742"/>
                <a:ext cx="1325597" cy="5482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5FACD79-2C62-423A-BB24-DEC32821F1F4}"/>
                  </a:ext>
                </a:extLst>
              </p:cNvPr>
              <p:cNvSpPr/>
              <p:nvPr/>
            </p:nvSpPr>
            <p:spPr>
              <a:xfrm>
                <a:off x="674882" y="2643758"/>
                <a:ext cx="381520" cy="4126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1E119E5-DDB4-427A-BAE9-FD08E46057D8}"/>
                </a:ext>
              </a:extLst>
            </p:cNvPr>
            <p:cNvSpPr/>
            <p:nvPr/>
          </p:nvSpPr>
          <p:spPr>
            <a:xfrm>
              <a:off x="1059734" y="2963004"/>
              <a:ext cx="343895" cy="313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C1A627-864C-4768-8BCF-66208C6C73BA}"/>
              </a:ext>
            </a:extLst>
          </p:cNvPr>
          <p:cNvSpPr txBox="1"/>
          <p:nvPr/>
        </p:nvSpPr>
        <p:spPr>
          <a:xfrm>
            <a:off x="395535" y="2028789"/>
            <a:ext cx="212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Walls: MW-KLEI&lt;1945</a:t>
            </a:r>
          </a:p>
          <a:p>
            <a:r>
              <a:rPr lang="en-US" sz="800" dirty="0"/>
              <a:t>Floors:  LIN-HBV-PLANKEN-0.018-0.05-0.2-0.6</a:t>
            </a:r>
          </a:p>
          <a:p>
            <a:r>
              <a:rPr lang="en-US" sz="800" dirty="0"/>
              <a:t>Roofs: LIN-HBV-PLATEN-0.018-0.05-0.2-0.6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5ADD1B-0B4F-4CFD-A133-D76E328E3CBA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86862974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22CF-AAD2-4A68-9E6B-ABC28B1A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BE9DD-9977-4D16-A476-15F616B8DEBE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3918337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Loads – Dead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4104000" cy="3780000"/>
          </a:xfrm>
        </p:spPr>
        <p:txBody>
          <a:bodyPr/>
          <a:lstStyle/>
          <a:p>
            <a:r>
              <a:rPr lang="en-US"/>
              <a:t>Create self weight loadcase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Create resting 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B12C90-03FC-4C70-BC1E-366B85784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2" y="3023633"/>
            <a:ext cx="5154064" cy="1429329"/>
          </a:xfrm>
          <a:prstGeom prst="rect">
            <a:avLst/>
          </a:prstGeom>
          <a:ln>
            <a:solidFill>
              <a:srgbClr val="00577E"/>
            </a:solidFill>
          </a:ln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F1D9E03-7D76-4C37-81BD-6167781D5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294751"/>
            <a:ext cx="5256584" cy="55399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Loads on sloped roofs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for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roof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[roof_1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roof_2]: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project.viia_create_surface_mass_floor(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floor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=roof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resting_load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'SlopeRoofLoad'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D50D20F-65AF-42B1-8D0D-6F105D1B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3" y="1347614"/>
            <a:ext cx="8138538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'Self weight'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AA008-38B9-47B2-901C-7561CABADCA2}"/>
              </a:ext>
            </a:extLst>
          </p:cNvPr>
          <p:cNvSpPr txBox="1"/>
          <p:nvPr/>
        </p:nvSpPr>
        <p:spPr>
          <a:xfrm>
            <a:off x="6084168" y="1684805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Resting loads in viiaPackage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WindowLoad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FinishLoad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CeilingLoad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WallLoad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WallLoadLight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WallLoadMedium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WallL</a:t>
            </a:r>
            <a:r>
              <a:rPr lang="en-US" sz="1200">
                <a:solidFill>
                  <a:srgbClr val="00577E"/>
                </a:solidFill>
              </a:rPr>
              <a:t>oadHeav</a:t>
            </a:r>
            <a:r>
              <a:rPr lang="en-US" sz="1200"/>
              <a:t>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InstalLoad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FlattRoofLoad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SlopeRoofLoad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SlopeRoofLoadConcrete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SlopeRoofLoadClay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/>
              <a:t>SunPanelLoad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1CEB0-82CC-41C0-B10A-FBC74DD29626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17892231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Loads – Dead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761592" cy="3780000"/>
          </a:xfrm>
        </p:spPr>
        <p:txBody>
          <a:bodyPr/>
          <a:lstStyle/>
          <a:p>
            <a:r>
              <a:rPr lang="en-US"/>
              <a:t>Create resting loads in openings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Applies opening load of 0.5 kN/m</a:t>
            </a:r>
            <a:r>
              <a:rPr lang="en-US" baseline="30000"/>
              <a:t>2</a:t>
            </a:r>
            <a:r>
              <a:rPr lang="en-US"/>
              <a:t> on openings in walls and roofs</a:t>
            </a:r>
          </a:p>
          <a:p>
            <a:r>
              <a:rPr lang="en-US"/>
              <a:t>Half the load will be applied on bottom and half on top of the opening</a:t>
            </a:r>
          </a:p>
          <a:p>
            <a:r>
              <a:rPr lang="en-US"/>
              <a:t>Applied as </a:t>
            </a:r>
            <a:r>
              <a:rPr lang="en-US" b="1"/>
              <a:t>mass</a:t>
            </a:r>
            <a:r>
              <a:rPr lang="en-US"/>
              <a:t>:</a:t>
            </a:r>
          </a:p>
          <a:p>
            <a:pPr lvl="1"/>
            <a:r>
              <a:rPr lang="en-US"/>
              <a:t>Class III Beam 3D, 0.1m x 0.1m</a:t>
            </a:r>
          </a:p>
          <a:p>
            <a:pPr lvl="1"/>
            <a:r>
              <a:rPr lang="en-US"/>
              <a:t>2.2m x 0.5 x 500 N/m</a:t>
            </a:r>
            <a:r>
              <a:rPr lang="en-US" baseline="30000"/>
              <a:t>2</a:t>
            </a:r>
            <a:r>
              <a:rPr lang="en-US"/>
              <a:t> / 9.1 m/s</a:t>
            </a:r>
            <a:r>
              <a:rPr lang="en-US" baseline="30000"/>
              <a:t>2</a:t>
            </a:r>
            <a:r>
              <a:rPr lang="en-US"/>
              <a:t> = 56.1 kg/m</a:t>
            </a:r>
          </a:p>
          <a:p>
            <a:pPr lvl="1"/>
            <a:r>
              <a:rPr lang="en-US"/>
              <a:t>56.1 kg/m / 0.01m</a:t>
            </a:r>
            <a:r>
              <a:rPr lang="en-US" baseline="30000"/>
              <a:t>2</a:t>
            </a:r>
            <a:r>
              <a:rPr lang="en-US"/>
              <a:t> = 5610 kg/m</a:t>
            </a:r>
            <a:r>
              <a:rPr lang="en-US" baseline="30000"/>
              <a:t>3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0E3EC17-5E2B-4DF4-A24E-C684780F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1347614"/>
            <a:ext cx="8138539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project.viia_create_mass_all_openings()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E77BB9-37FF-48ED-A4F0-32BF01F3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92" y="1723296"/>
            <a:ext cx="4402286" cy="264925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BE7857-61C0-44D4-A1E7-7104F513B170}"/>
              </a:ext>
            </a:extLst>
          </p:cNvPr>
          <p:cNvCxnSpPr/>
          <p:nvPr/>
        </p:nvCxnSpPr>
        <p:spPr>
          <a:xfrm>
            <a:off x="4644008" y="2283718"/>
            <a:ext cx="0" cy="1728192"/>
          </a:xfrm>
          <a:prstGeom prst="straightConnector1">
            <a:avLst/>
          </a:prstGeom>
          <a:ln>
            <a:solidFill>
              <a:srgbClr val="00577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F7A765-F615-4555-8B70-F5B84CD3393B}"/>
              </a:ext>
            </a:extLst>
          </p:cNvPr>
          <p:cNvSpPr txBox="1"/>
          <p:nvPr/>
        </p:nvSpPr>
        <p:spPr>
          <a:xfrm>
            <a:off x="4588695" y="29631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2.2m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46B3A4-2B6E-44F8-A944-635C8E6D5A8F}"/>
              </a:ext>
            </a:extLst>
          </p:cNvPr>
          <p:cNvSpPr/>
          <p:nvPr/>
        </p:nvSpPr>
        <p:spPr>
          <a:xfrm>
            <a:off x="1619672" y="2859782"/>
            <a:ext cx="792088" cy="47269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126E7-22A5-4A2E-BA45-173AD1C4E778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85838853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Loads – Imposed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761592" cy="3780000"/>
          </a:xfrm>
        </p:spPr>
        <p:txBody>
          <a:bodyPr/>
          <a:lstStyle/>
          <a:p>
            <a:r>
              <a:rPr lang="en-US"/>
              <a:t>Create imposed loads on floors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Imposed loads are created as load </a:t>
            </a:r>
            <a:r>
              <a:rPr lang="en-US" sz="1200"/>
              <a:t>(reduction factors not applied yet)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08E2850-19D4-4684-8810-1B4D5CB1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72226"/>
            <a:ext cx="3761592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load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'Imposed load'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category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'AFloor'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connecting_shapes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=project.collections.floors)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3BB6-8D42-4B78-BEE0-041E1C5C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113" y="887212"/>
            <a:ext cx="4396690" cy="329622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B3D916F-6826-4CC5-92DB-30CC511E424A}"/>
              </a:ext>
            </a:extLst>
          </p:cNvPr>
          <p:cNvSpPr/>
          <p:nvPr/>
        </p:nvSpPr>
        <p:spPr>
          <a:xfrm>
            <a:off x="3275856" y="1739012"/>
            <a:ext cx="792088" cy="47269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4D22B-AF6C-4F8D-ACF7-FE61F6A11BE4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402732898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– Exercise 4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loads for residential usage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json-model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Bonus: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Apply load for the solar panels </a:t>
            </a:r>
            <a:r>
              <a:rPr lang="en-US"/>
              <a:t>on part of the </a:t>
            </a:r>
            <a:r>
              <a:rPr lang="en-US" dirty="0"/>
              <a:t>roof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01546-2504-4503-AD6D-A871F533B2B5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71212845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5DFAA5-9976-4EC3-B8E4-DBE7A685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3" y="2426271"/>
            <a:ext cx="2972664" cy="2089695"/>
          </a:xfrm>
          <a:prstGeom prst="rect">
            <a:avLst/>
          </a:prstGeom>
          <a:ln>
            <a:solidFill>
              <a:srgbClr val="00577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Loads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6912312" cy="3780000"/>
          </a:xfrm>
        </p:spPr>
        <p:txBody>
          <a:bodyPr/>
          <a:lstStyle/>
          <a:p>
            <a:r>
              <a:rPr lang="en-US"/>
              <a:t>Do not create loadcombinations in modelscript</a:t>
            </a:r>
          </a:p>
          <a:p>
            <a:r>
              <a:rPr lang="en-US"/>
              <a:t>Generate appendix C1, including loading schemas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8BFED54-7253-404C-8FAF-D1752FD89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680183"/>
            <a:ext cx="4915824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project.viia_create_appendix_c1_pictures()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B2B6F9F-4B52-4AB0-898D-FB42515E6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100484"/>
            <a:ext cx="4915824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project.viia_create_appendix_c1()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BAF57F-2F45-43C1-A879-68751DE1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702351"/>
            <a:ext cx="2972664" cy="2089986"/>
          </a:xfrm>
          <a:prstGeom prst="rect">
            <a:avLst/>
          </a:prstGeom>
          <a:ln>
            <a:solidFill>
              <a:srgbClr val="00577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355D3-2FD2-4056-9CE9-9F3E4C2EF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335" y="1384897"/>
            <a:ext cx="2972664" cy="2086221"/>
          </a:xfrm>
          <a:prstGeom prst="rect">
            <a:avLst/>
          </a:prstGeom>
          <a:ln>
            <a:solidFill>
              <a:srgbClr val="00577E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4AC527-2BC8-4BD4-A90A-FEB4F4E5AB4E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969111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CFED-5DCB-4045-A4B6-0FD8E156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5" y="1203598"/>
            <a:ext cx="3312368" cy="410788"/>
          </a:xfrm>
        </p:spPr>
        <p:txBody>
          <a:bodyPr>
            <a:normAutofit fontScale="90000"/>
          </a:bodyPr>
          <a:lstStyle/>
          <a:p>
            <a:r>
              <a:rPr lang="en-US"/>
              <a:t>See you next week!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2FAE-D581-4FEA-AF48-190BB6F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26" name="Picture 2" descr="Now this is not the end. It is not even the beginning of the end. But it  is, perhaps, the end of the beginning.&amp;quot; … | Churchill quotes, Ending  quotes, People quotes">
            <a:extLst>
              <a:ext uri="{FF2B5EF4-FFF2-40B4-BE49-F238E27FC236}">
                <a16:creationId xmlns:a16="http://schemas.microsoft.com/office/drawing/2014/main" id="{B43B10FC-D577-4E52-BAC3-4A07C63D5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4889033" cy="24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F337BD-2EF6-41BF-A058-DE45BAD59400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16550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5B-A022-4E27-8FB2-9C26E19B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Setup viiaPackage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BDC1-A947-4F2A-8DF1-F3529E0D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6840304" cy="3780000"/>
          </a:xfrm>
        </p:spPr>
        <p:txBody>
          <a:bodyPr/>
          <a:lstStyle/>
          <a:p>
            <a:r>
              <a:rPr lang="en-US"/>
              <a:t>Protocol</a:t>
            </a:r>
          </a:p>
          <a:p>
            <a:r>
              <a:rPr lang="en-US"/>
              <a:t>Workfolder</a:t>
            </a:r>
          </a:p>
          <a:p>
            <a:pPr lvl="1"/>
            <a:r>
              <a:rPr lang="en-US"/>
              <a:t>Virtual environment</a:t>
            </a:r>
          </a:p>
          <a:p>
            <a:r>
              <a:rPr lang="nl-NL"/>
              <a:t>viiaPackage</a:t>
            </a:r>
          </a:p>
          <a:p>
            <a:r>
              <a:rPr lang="nl-NL"/>
              <a:t>FEM-client for DataFusr</a:t>
            </a:r>
          </a:p>
          <a:p>
            <a:r>
              <a:rPr lang="nl-NL"/>
              <a:t>User config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8480-54EA-4063-A135-FF0035D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 descr="Computer Humor | BLACK BOX PARADOX">
            <a:extLst>
              <a:ext uri="{FF2B5EF4-FFF2-40B4-BE49-F238E27FC236}">
                <a16:creationId xmlns:a16="http://schemas.microsoft.com/office/drawing/2014/main" id="{9492CC20-9572-4EC3-9155-88F614D4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34835"/>
            <a:ext cx="3128193" cy="25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427E0E-3901-4A5C-8FEF-F09EE306F401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4949032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ModelScript</a:t>
            </a:r>
            <a:r>
              <a:rPr lang="en-US"/>
              <a:t>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101C-B171-48B6-B2F5-B2BB80B0D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viiaPackage</a:t>
            </a:r>
            <a:r>
              <a:rPr lang="en-US" dirty="0"/>
              <a:t> by importing 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the project variable</a:t>
            </a:r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Compare analysis data to MYVIIA (analysis type, NPR version etc.)</a:t>
            </a:r>
          </a:p>
          <a:p>
            <a:r>
              <a:rPr lang="en-US" dirty="0"/>
              <a:t>Versions: Existing situation is version nr. 1, strengthening &gt;1</a:t>
            </a:r>
          </a:p>
          <a:p>
            <a:r>
              <a:rPr lang="en-US" dirty="0"/>
              <a:t>You can change parameters </a:t>
            </a:r>
            <a:r>
              <a:rPr lang="en-US" i="1" dirty="0" err="1"/>
              <a:t>analysis_type</a:t>
            </a:r>
            <a:r>
              <a:rPr lang="en-US" dirty="0"/>
              <a:t> or </a:t>
            </a:r>
            <a:r>
              <a:rPr lang="en-US" i="1" dirty="0" err="1"/>
              <a:t>reference_period</a:t>
            </a:r>
            <a:r>
              <a:rPr lang="en-US" dirty="0"/>
              <a:t>, but you will not be able to use the reporting functions. Inform the </a:t>
            </a:r>
            <a:r>
              <a:rPr lang="en-US" dirty="0" err="1"/>
              <a:t>projectleader</a:t>
            </a:r>
            <a:r>
              <a:rPr lang="en-US" dirty="0"/>
              <a:t> to modify MYVIIA if required.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497B5-5726-4C8E-847D-89E9A3CC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05E98F3-1709-4304-A7F9-24F5E96C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381095"/>
            <a:ext cx="6048672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from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viiapackage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import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*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1FB4A1B-1DD4-49CA-9140-AC5D0D22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325638"/>
            <a:ext cx="6048672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 = viia_create_project(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project_name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'940M'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F8BA8AB-076B-40C4-8C13-A41CBB9E15BB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D2494-DB72-451F-9AE6-96274D58197C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6030986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ModelScript</a:t>
            </a:r>
            <a:r>
              <a:rPr lang="en-US"/>
              <a:t> start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497B5-5726-4C8E-847D-89E9A3CC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FFE032-2723-4B6B-8CC0-796BEE3C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761" y="1182592"/>
            <a:ext cx="2016224" cy="2018959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FD65EF-510C-43E8-B7C8-CBE6A8656B25}"/>
              </a:ext>
            </a:extLst>
          </p:cNvPr>
          <p:cNvSpPr txBox="1">
            <a:spLocks/>
          </p:cNvSpPr>
          <p:nvPr/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Scope with different </a:t>
            </a:r>
            <a:r>
              <a:rPr lang="en-US" err="1"/>
              <a:t>objectparts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Specify the objectpart in input argument (use exact name)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E199E4-2227-432F-9896-7AE9633A3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216128"/>
            <a:ext cx="3078952" cy="1693726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06BFDEF5-1A2D-410F-B2AE-10781CF5A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20" y="3849509"/>
            <a:ext cx="6048671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 = viia_create_project(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project_name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'1084A'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object_part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'1 </a:t>
            </a:r>
            <a:r>
              <a:rPr kumimoji="0" lang="en-US" altLang="en-US" sz="1000" b="0" i="0" u="none" strike="noStrike" cap="none" normalizeH="0" baseline="0" err="1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Woonhuis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B49D0-6B7F-47A7-837F-71CCD59CEA7A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8076321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3EDF-F8C6-4D76-B47F-287C268F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Live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497B5-5726-4C8E-847D-89E9A3CC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81363-E177-4491-8D38-299435ED90C6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57026609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Setup environment – Exercise 1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7416368" cy="37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Prepare an environment for this workshop.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Create folder for workshop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Copy startup script to the workshop folder and run. 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US" sz="1400" dirty="0"/>
              <a:t>Pause when asked for DIANA</a:t>
            </a:r>
          </a:p>
          <a:p>
            <a:pPr marL="254250" lvl="1" indent="0">
              <a:buNone/>
            </a:pPr>
            <a:endParaRPr lang="en-US" sz="1400" dirty="0"/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US" sz="1400" dirty="0"/>
              <a:t>Select </a:t>
            </a:r>
            <a:r>
              <a:rPr lang="en-US" sz="1400"/>
              <a:t>object ‘940M’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Test if </a:t>
            </a:r>
            <a:r>
              <a:rPr lang="en-US" sz="1400" dirty="0" err="1"/>
              <a:t>viiaPackage</a:t>
            </a:r>
            <a:r>
              <a:rPr lang="en-US" sz="1400" dirty="0"/>
              <a:t> was installed properly.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4ED80B47-9ACA-4131-8BCE-1B0E2F44BD75}"/>
              </a:ext>
            </a:extLst>
          </p:cNvPr>
          <p:cNvSpPr txBox="1"/>
          <p:nvPr/>
        </p:nvSpPr>
        <p:spPr>
          <a:xfrm>
            <a:off x="5076056" y="866336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FE34A-4F11-4054-86CC-82CEAFBC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20" y="2067694"/>
            <a:ext cx="3024336" cy="150820"/>
          </a:xfrm>
          <a:prstGeom prst="rect">
            <a:avLst/>
          </a:prstGeom>
        </p:spPr>
      </p:pic>
      <p:sp>
        <p:nvSpPr>
          <p:cNvPr id="20" name="TextBox 19">
            <a:hlinkClick r:id="rId6"/>
            <a:extLst>
              <a:ext uri="{FF2B5EF4-FFF2-40B4-BE49-F238E27FC236}">
                <a16:creationId xmlns:a16="http://schemas.microsoft.com/office/drawing/2014/main" id="{0C141072-A4AF-437F-8AA8-CA3175851D20}"/>
              </a:ext>
            </a:extLst>
          </p:cNvPr>
          <p:cNvSpPr txBox="1"/>
          <p:nvPr/>
        </p:nvSpPr>
        <p:spPr>
          <a:xfrm>
            <a:off x="5983829" y="866336"/>
            <a:ext cx="838800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MYVIIA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000B9-54D4-4911-85CD-BAD0B68F7B4F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04649294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- Objects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Checkout how material info is stored.</a:t>
            </a:r>
            <a:endParaRPr lang="en-US"/>
          </a:p>
          <a:p>
            <a:pPr marL="0" indent="0">
              <a:buNone/>
            </a:pPr>
            <a:r>
              <a:rPr lang="en-US" i="1"/>
              <a:t>Refer for names of materials to UPR.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074" name="Picture 2" descr="Free masons: funny">
            <a:extLst>
              <a:ext uri="{FF2B5EF4-FFF2-40B4-BE49-F238E27FC236}">
                <a16:creationId xmlns:a16="http://schemas.microsoft.com/office/drawing/2014/main" id="{18CC0D86-89CD-4B87-9897-043B2628C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/>
          <a:stretch/>
        </p:blipFill>
        <p:spPr bwMode="auto">
          <a:xfrm>
            <a:off x="5004048" y="795869"/>
            <a:ext cx="2983532" cy="31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A5069-5884-49E1-88BF-27F982ACE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4" y="1713279"/>
            <a:ext cx="4536504" cy="294768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AD991F-CC40-4A4E-BEA2-7C68B53F034F}"/>
              </a:ext>
            </a:extLst>
          </p:cNvPr>
          <p:cNvSpPr/>
          <p:nvPr/>
        </p:nvSpPr>
        <p:spPr>
          <a:xfrm>
            <a:off x="755576" y="3145877"/>
            <a:ext cx="4428472" cy="363914"/>
          </a:xfrm>
          <a:custGeom>
            <a:avLst/>
            <a:gdLst>
              <a:gd name="connsiteX0" fmla="*/ 0 w 4428472"/>
              <a:gd name="connsiteY0" fmla="*/ 180020 h 360040"/>
              <a:gd name="connsiteX1" fmla="*/ 2214236 w 4428472"/>
              <a:gd name="connsiteY1" fmla="*/ 0 h 360040"/>
              <a:gd name="connsiteX2" fmla="*/ 4428472 w 4428472"/>
              <a:gd name="connsiteY2" fmla="*/ 180020 h 360040"/>
              <a:gd name="connsiteX3" fmla="*/ 2214236 w 4428472"/>
              <a:gd name="connsiteY3" fmla="*/ 360040 h 360040"/>
              <a:gd name="connsiteX4" fmla="*/ 0 w 4428472"/>
              <a:gd name="connsiteY4" fmla="*/ 180020 h 360040"/>
              <a:gd name="connsiteX0" fmla="*/ 13697 w 4442169"/>
              <a:gd name="connsiteY0" fmla="*/ 181957 h 363914"/>
              <a:gd name="connsiteX1" fmla="*/ 2227933 w 4442169"/>
              <a:gd name="connsiteY1" fmla="*/ 1937 h 363914"/>
              <a:gd name="connsiteX2" fmla="*/ 4442169 w 4442169"/>
              <a:gd name="connsiteY2" fmla="*/ 181957 h 363914"/>
              <a:gd name="connsiteX3" fmla="*/ 2227933 w 4442169"/>
              <a:gd name="connsiteY3" fmla="*/ 361977 h 363914"/>
              <a:gd name="connsiteX4" fmla="*/ 13697 w 4442169"/>
              <a:gd name="connsiteY4" fmla="*/ 181957 h 363914"/>
              <a:gd name="connsiteX0" fmla="*/ 13697 w 4442212"/>
              <a:gd name="connsiteY0" fmla="*/ 181957 h 363914"/>
              <a:gd name="connsiteX1" fmla="*/ 2227933 w 4442212"/>
              <a:gd name="connsiteY1" fmla="*/ 1937 h 363914"/>
              <a:gd name="connsiteX2" fmla="*/ 4442169 w 4442212"/>
              <a:gd name="connsiteY2" fmla="*/ 181957 h 363914"/>
              <a:gd name="connsiteX3" fmla="*/ 2227933 w 4442212"/>
              <a:gd name="connsiteY3" fmla="*/ 361977 h 363914"/>
              <a:gd name="connsiteX4" fmla="*/ 13697 w 4442212"/>
              <a:gd name="connsiteY4" fmla="*/ 181957 h 363914"/>
              <a:gd name="connsiteX0" fmla="*/ 13697 w 4442212"/>
              <a:gd name="connsiteY0" fmla="*/ 181957 h 363914"/>
              <a:gd name="connsiteX1" fmla="*/ 2227933 w 4442212"/>
              <a:gd name="connsiteY1" fmla="*/ 1937 h 363914"/>
              <a:gd name="connsiteX2" fmla="*/ 4442169 w 4442212"/>
              <a:gd name="connsiteY2" fmla="*/ 181957 h 363914"/>
              <a:gd name="connsiteX3" fmla="*/ 2227933 w 4442212"/>
              <a:gd name="connsiteY3" fmla="*/ 361977 h 363914"/>
              <a:gd name="connsiteX4" fmla="*/ 13697 w 4442212"/>
              <a:gd name="connsiteY4" fmla="*/ 181957 h 363914"/>
              <a:gd name="connsiteX0" fmla="*/ 0 w 4428515"/>
              <a:gd name="connsiteY0" fmla="*/ 181957 h 363914"/>
              <a:gd name="connsiteX1" fmla="*/ 2214236 w 4428515"/>
              <a:gd name="connsiteY1" fmla="*/ 1937 h 363914"/>
              <a:gd name="connsiteX2" fmla="*/ 4428472 w 4428515"/>
              <a:gd name="connsiteY2" fmla="*/ 181957 h 363914"/>
              <a:gd name="connsiteX3" fmla="*/ 2214236 w 4428515"/>
              <a:gd name="connsiteY3" fmla="*/ 361977 h 363914"/>
              <a:gd name="connsiteX4" fmla="*/ 0 w 4428515"/>
              <a:gd name="connsiteY4" fmla="*/ 181957 h 363914"/>
              <a:gd name="connsiteX0" fmla="*/ 0 w 4428472"/>
              <a:gd name="connsiteY0" fmla="*/ 181957 h 363914"/>
              <a:gd name="connsiteX1" fmla="*/ 2214236 w 4428472"/>
              <a:gd name="connsiteY1" fmla="*/ 1937 h 363914"/>
              <a:gd name="connsiteX2" fmla="*/ 4428472 w 4428472"/>
              <a:gd name="connsiteY2" fmla="*/ 181957 h 363914"/>
              <a:gd name="connsiteX3" fmla="*/ 2214236 w 4428472"/>
              <a:gd name="connsiteY3" fmla="*/ 361977 h 363914"/>
              <a:gd name="connsiteX4" fmla="*/ 0 w 4428472"/>
              <a:gd name="connsiteY4" fmla="*/ 181957 h 36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472" h="363914">
                <a:moveTo>
                  <a:pt x="0" y="181957"/>
                </a:moveTo>
                <a:cubicBezTo>
                  <a:pt x="0" y="-31765"/>
                  <a:pt x="991347" y="1937"/>
                  <a:pt x="2214236" y="1937"/>
                </a:cubicBezTo>
                <a:cubicBezTo>
                  <a:pt x="3437125" y="1937"/>
                  <a:pt x="4428472" y="21575"/>
                  <a:pt x="4428472" y="181957"/>
                </a:cubicBezTo>
                <a:cubicBezTo>
                  <a:pt x="4420852" y="365199"/>
                  <a:pt x="3437125" y="361977"/>
                  <a:pt x="2214236" y="361977"/>
                </a:cubicBezTo>
                <a:cubicBezTo>
                  <a:pt x="991347" y="361977"/>
                  <a:pt x="0" y="395679"/>
                  <a:pt x="0" y="181957"/>
                </a:cubicBezTo>
                <a:close/>
              </a:path>
            </a:pathLst>
          </a:cu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895BD-D333-4C03-A3B8-54FD6A7FCC6A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512247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Modelling basics - Objects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r>
              <a:rPr lang="en-US"/>
              <a:t>Material model defines the structural model for the behaviour of the material.</a:t>
            </a:r>
          </a:p>
          <a:p>
            <a:r>
              <a:rPr lang="en-US"/>
              <a:t>Switch between linear and non-linear modelled material -&gt; Replace the material model</a:t>
            </a:r>
          </a:p>
          <a:p>
            <a:r>
              <a:rPr lang="en-US"/>
              <a:t>You can </a:t>
            </a:r>
            <a:r>
              <a:rPr lang="en-US" b="1"/>
              <a:t>get </a:t>
            </a:r>
            <a:r>
              <a:rPr lang="en-US"/>
              <a:t>and </a:t>
            </a:r>
            <a:r>
              <a:rPr lang="en-US" b="1"/>
              <a:t>set</a:t>
            </a:r>
            <a:r>
              <a:rPr lang="en-US"/>
              <a:t> all attributes in python (be aware most parameters are VIIA defaults)</a:t>
            </a:r>
          </a:p>
          <a:p>
            <a:endParaRPr lang="en-US"/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A6DC1-C0A0-404F-A143-B12B9F50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891412"/>
            <a:ext cx="3400342" cy="3602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FAF18-D24C-41B4-8171-328CA411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891412"/>
            <a:ext cx="2121261" cy="33733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10767C1-2AE8-4305-85F1-ACB22741F337}"/>
              </a:ext>
            </a:extLst>
          </p:cNvPr>
          <p:cNvGrpSpPr/>
          <p:nvPr/>
        </p:nvGrpSpPr>
        <p:grpSpPr>
          <a:xfrm>
            <a:off x="647544" y="1275606"/>
            <a:ext cx="6385933" cy="2088232"/>
            <a:chOff x="647544" y="1275606"/>
            <a:chExt cx="6385933" cy="20882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7F7CF54-FD07-46A2-AA0E-29E8B225AD9E}"/>
                </a:ext>
              </a:extLst>
            </p:cNvPr>
            <p:cNvCxnSpPr>
              <a:cxnSpLocks/>
            </p:cNvCxnSpPr>
            <p:nvPr/>
          </p:nvCxnSpPr>
          <p:spPr>
            <a:xfrm>
              <a:off x="1979712" y="1491630"/>
              <a:ext cx="3744416" cy="1656184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4634D4-AAF3-4E29-9B39-764A5A9D3C69}"/>
                </a:ext>
              </a:extLst>
            </p:cNvPr>
            <p:cNvSpPr/>
            <p:nvPr/>
          </p:nvSpPr>
          <p:spPr>
            <a:xfrm>
              <a:off x="647544" y="1275606"/>
              <a:ext cx="1404177" cy="288032"/>
            </a:xfrm>
            <a:prstGeom prst="ellipse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E76DB8-3E50-4B97-A052-7188C766F8E6}"/>
                </a:ext>
              </a:extLst>
            </p:cNvPr>
            <p:cNvSpPr/>
            <p:nvPr/>
          </p:nvSpPr>
          <p:spPr>
            <a:xfrm>
              <a:off x="4644009" y="3147814"/>
              <a:ext cx="2389468" cy="216024"/>
            </a:xfrm>
            <a:prstGeom prst="ellipse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8671CB3-A375-4748-AC5C-BEA2E04E6BB9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494966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3.20988E-6 L -0.41441 0.0046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2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rhdhv ppt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A5C100"/>
      </a:accent1>
      <a:accent2>
        <a:srgbClr val="0086A8"/>
      </a:accent2>
      <a:accent3>
        <a:srgbClr val="00577E"/>
      </a:accent3>
      <a:accent4>
        <a:srgbClr val="E31F18"/>
      </a:accent4>
      <a:accent5>
        <a:srgbClr val="72971B"/>
      </a:accent5>
      <a:accent6>
        <a:srgbClr val="696868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n Screen 16x9_Corporate.potx" id="{0E3F80FB-B837-4EA1-AE6A-453737D8AA5C}" vid="{564EAB17-A17E-428F-8044-407EB6F6A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1570</Words>
  <Application>Microsoft Office PowerPoint</Application>
  <PresentationFormat>On-screen Show (16:9)</PresentationFormat>
  <Paragraphs>303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JetBrains Mono</vt:lpstr>
      <vt:lpstr>Wingdings</vt:lpstr>
      <vt:lpstr>Office Theme</vt:lpstr>
      <vt:lpstr>viiaPackage basics</vt:lpstr>
      <vt:lpstr>Contents of the workshop</vt:lpstr>
      <vt:lpstr>Setup viiaPackage</vt:lpstr>
      <vt:lpstr>ModelScript start</vt:lpstr>
      <vt:lpstr>ModelScript start</vt:lpstr>
      <vt:lpstr>Live demo</vt:lpstr>
      <vt:lpstr>Setup environment – Exercise 1</vt:lpstr>
      <vt:lpstr>Modelling basics - Objects</vt:lpstr>
      <vt:lpstr>Modelling basics - Objects</vt:lpstr>
      <vt:lpstr>Modelling basics – Exercise 2</vt:lpstr>
      <vt:lpstr>PowerPoint Presentation</vt:lpstr>
      <vt:lpstr>Modelling basics - Gridlines</vt:lpstr>
      <vt:lpstr>Modelling basics - Gridlines</vt:lpstr>
      <vt:lpstr>Modelling basics – Draft model</vt:lpstr>
      <vt:lpstr>Modelling basics – Cavity walls</vt:lpstr>
      <vt:lpstr>Modelling basics – Openings &amp; Lintels</vt:lpstr>
      <vt:lpstr>Modelling basics – Foundations</vt:lpstr>
      <vt:lpstr>Modelling basics – Foundations</vt:lpstr>
      <vt:lpstr>Modelling basics – Exercise 3</vt:lpstr>
      <vt:lpstr>Modelling basics – Exercise 3</vt:lpstr>
      <vt:lpstr>PowerPoint Presentation</vt:lpstr>
      <vt:lpstr>Loads – Dead loads</vt:lpstr>
      <vt:lpstr>Loads – Dead loads</vt:lpstr>
      <vt:lpstr>Loads – Imposed loads</vt:lpstr>
      <vt:lpstr>Modelling basics – Exercise 4</vt:lpstr>
      <vt:lpstr>Loads – Overview</vt:lpstr>
      <vt:lpstr>See you next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Connections</dc:title>
  <dc:creator>Aivaras Aukselis</dc:creator>
  <cp:lastModifiedBy>Marijn Drillenburg</cp:lastModifiedBy>
  <cp:revision>105</cp:revision>
  <dcterms:created xsi:type="dcterms:W3CDTF">2020-09-17T11:15:25Z</dcterms:created>
  <dcterms:modified xsi:type="dcterms:W3CDTF">2022-03-22T16:35:51Z</dcterms:modified>
</cp:coreProperties>
</file>